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61" r:id="rId5"/>
    <p:sldId id="306" r:id="rId6"/>
    <p:sldId id="703" r:id="rId7"/>
    <p:sldId id="702" r:id="rId8"/>
    <p:sldId id="257" r:id="rId9"/>
    <p:sldId id="263" r:id="rId10"/>
    <p:sldId id="310" r:id="rId11"/>
    <p:sldId id="313" r:id="rId12"/>
    <p:sldId id="710" r:id="rId13"/>
    <p:sldId id="256" r:id="rId14"/>
    <p:sldId id="320" r:id="rId15"/>
    <p:sldId id="303" r:id="rId16"/>
    <p:sldId id="317" r:id="rId17"/>
    <p:sldId id="711" r:id="rId18"/>
    <p:sldId id="281" r:id="rId19"/>
    <p:sldId id="704" r:id="rId20"/>
    <p:sldId id="278" r:id="rId21"/>
    <p:sldId id="258" r:id="rId22"/>
    <p:sldId id="266" r:id="rId23"/>
    <p:sldId id="708" r:id="rId24"/>
    <p:sldId id="260"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ll Farrant" initials="JF" lastIdx="3" clrIdx="0">
    <p:extLst>
      <p:ext uri="{19B8F6BF-5375-455C-9EA6-DF929625EA0E}">
        <p15:presenceInfo xmlns:p15="http://schemas.microsoft.com/office/powerpoint/2012/main" userId="S::01190172@wf.uct.ac.za::f787f09e-e2a7-40b8-a0a1-a3dfcd4710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8A2D"/>
    <a:srgbClr val="EB79CA"/>
    <a:srgbClr val="B15BB1"/>
    <a:srgbClr val="FAF9F5"/>
    <a:srgbClr val="D25A5A"/>
    <a:srgbClr val="333333"/>
    <a:srgbClr val="FB7E6F"/>
    <a:srgbClr val="A9D18E"/>
    <a:srgbClr val="00B4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44E645-ED5E-4628-9FB2-11C28F0D6EFF}" v="453" dt="2020-03-04T14:49:14.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autoAdjust="0"/>
    <p:restoredTop sz="96357" autoAdjust="0"/>
  </p:normalViewPr>
  <p:slideViewPr>
    <p:cSldViewPr snapToGrid="0">
      <p:cViewPr varScale="1">
        <p:scale>
          <a:sx n="108" d="100"/>
          <a:sy n="108" d="100"/>
        </p:scale>
        <p:origin x="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03T10:24:04.936" idx="1">
    <p:pos x="10" y="10"/>
    <p:text>Add your affiliation.  Ie Dept of MCB, UCT (all in full)a</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674CA-E431-4F97-9B97-8135ECE99F70}" type="datetimeFigureOut">
              <a:rPr lang="en-ZA" smtClean="0"/>
              <a:t>2020/03/02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DC63F-2452-4D68-96C6-B724C50541EB}" type="slidenum">
              <a:rPr lang="en-ZA" smtClean="0"/>
              <a:t>‹#›</a:t>
            </a:fld>
            <a:endParaRPr lang="en-ZA"/>
          </a:p>
        </p:txBody>
      </p:sp>
    </p:spTree>
    <p:extLst>
      <p:ext uri="{BB962C8B-B14F-4D97-AF65-F5344CB8AC3E}">
        <p14:creationId xmlns:p14="http://schemas.microsoft.com/office/powerpoint/2010/main" val="1254997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Xeropyhta</a:t>
            </a:r>
            <a:r>
              <a:rPr lang="en-US" dirty="0"/>
              <a:t> schlechteri is a resurrection plant. Resurrection plants are able to withstand complete desiccation of their vegetative tissues, to less than 5% relative water content, and recover within hours of receiving water. </a:t>
            </a:r>
          </a:p>
          <a:p>
            <a:r>
              <a:rPr lang="en-US" dirty="0"/>
              <a:t>There has been a lot of work on how RPs are able to withstand desiccation, but not a lot of work done on how they repress programmed cell death during this process. This project compared senescent and non-senescent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a:t>
            </a:fld>
            <a:endParaRPr lang="en-ZA"/>
          </a:p>
        </p:txBody>
      </p:sp>
    </p:spTree>
    <p:extLst>
      <p:ext uri="{BB962C8B-B14F-4D97-AF65-F5344CB8AC3E}">
        <p14:creationId xmlns:p14="http://schemas.microsoft.com/office/powerpoint/2010/main" val="1428678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very fortunate in that there is a genome available for this species, so we are able to investigate the promoter regions of genes. This is where transcription factors bind to activate expression of genes. The sequence of the promoter regions can tell you a lot about what transcription factors might be regulating their expression. I used this </a:t>
            </a:r>
            <a:r>
              <a:rPr lang="en-US" dirty="0" err="1"/>
              <a:t>programe</a:t>
            </a:r>
            <a:r>
              <a:rPr lang="en-US" dirty="0"/>
              <a:t> called DREME which allows you to detect sequences of DNA that are enriched in the subnetwork relative to the promoter sequences of the whole network. This enabled me to detect two motifs, one with the sequence GTCAA.. And one with the sequence CRCGTW.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18</a:t>
            </a:fld>
            <a:endParaRPr lang="en-ZA"/>
          </a:p>
        </p:txBody>
      </p:sp>
    </p:spTree>
    <p:extLst>
      <p:ext uri="{BB962C8B-B14F-4D97-AF65-F5344CB8AC3E}">
        <p14:creationId xmlns:p14="http://schemas.microsoft.com/office/powerpoint/2010/main" val="307696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Meme suite, there is a database where motifs are matched to transcription factors that are known to bind to these sites. We got a list of genes that bind to these motifs and found the homologues that are in our subnetwork. These WRKY transcription factors are probably modulating expression of the whole network, and activating expression of most of the senescence genes. The only transcription factor found to bind to the C motif that was also in our network is a </a:t>
            </a:r>
            <a:r>
              <a:rPr lang="en-US" dirty="0" err="1"/>
              <a:t>bHLH</a:t>
            </a:r>
            <a:r>
              <a:rPr lang="en-US" dirty="0"/>
              <a:t> transcription factor, that is not very well described.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19</a:t>
            </a:fld>
            <a:endParaRPr lang="en-ZA"/>
          </a:p>
        </p:txBody>
      </p:sp>
    </p:spTree>
    <p:extLst>
      <p:ext uri="{BB962C8B-B14F-4D97-AF65-F5344CB8AC3E}">
        <p14:creationId xmlns:p14="http://schemas.microsoft.com/office/powerpoint/2010/main" val="2406229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went to the literature to see what might be activating these proteins to influence their activity in this signalling pathway. MAPK6 is a kinase that acts in response to a myriad of abiotic stressors to influence gene expression, and has been found to activate WRKY6, MYB3 and acc synthase in Arabidopsis thaliana. It is also highly expressed in the senescent tissue at low water contents, making it a good candidate.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20</a:t>
            </a:fld>
            <a:endParaRPr lang="en-ZA"/>
          </a:p>
        </p:txBody>
      </p:sp>
    </p:spTree>
    <p:extLst>
      <p:ext uri="{BB962C8B-B14F-4D97-AF65-F5344CB8AC3E}">
        <p14:creationId xmlns:p14="http://schemas.microsoft.com/office/powerpoint/2010/main" val="1967823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22</a:t>
            </a:fld>
            <a:endParaRPr lang="en-ZA"/>
          </a:p>
        </p:txBody>
      </p:sp>
    </p:spTree>
    <p:extLst>
      <p:ext uri="{BB962C8B-B14F-4D97-AF65-F5344CB8AC3E}">
        <p14:creationId xmlns:p14="http://schemas.microsoft.com/office/powerpoint/2010/main" val="71365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effectLst/>
              </a:rPr>
              <a:t>In non-resurrection plant species, surviving water deficit stress involves upregulation of dehydration tolerance genes that enable water retention. Senescence occurs when water loss becomes severe - the plant sacrifices tissues in order to reduce canopy size and transpiration, while remobilising nutrients to younger tissues or reproductive organs. </a:t>
            </a:r>
          </a:p>
          <a:p>
            <a:r>
              <a:rPr lang="en-ZA" baseline="0" dirty="0">
                <a:effectLst/>
              </a:rPr>
              <a:t>It is a controlled shutdown and redistribution process. </a:t>
            </a:r>
            <a:endParaRPr lang="en-ZA" dirty="0"/>
          </a:p>
        </p:txBody>
      </p:sp>
      <p:sp>
        <p:nvSpPr>
          <p:cNvPr id="4" name="Slide Number Placeholder 3"/>
          <p:cNvSpPr>
            <a:spLocks noGrp="1"/>
          </p:cNvSpPr>
          <p:nvPr>
            <p:ph type="sldNum" sz="quarter" idx="10"/>
          </p:nvPr>
        </p:nvSpPr>
        <p:spPr/>
        <p:txBody>
          <a:bodyPr/>
          <a:lstStyle/>
          <a:p>
            <a:fld id="{29332A31-F219-4A49-930D-4B6EC740E315}" type="slidenum">
              <a:rPr lang="en-ZA" smtClean="0"/>
              <a:t>5</a:t>
            </a:fld>
            <a:endParaRPr lang="en-ZA"/>
          </a:p>
        </p:txBody>
      </p:sp>
    </p:spTree>
    <p:extLst>
      <p:ext uri="{BB962C8B-B14F-4D97-AF65-F5344CB8AC3E}">
        <p14:creationId xmlns:p14="http://schemas.microsoft.com/office/powerpoint/2010/main" val="2826030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PCD is modulated in plants is highly variable depending on tissue type, developmental stage and stressor. In the context of drought, the oldest tissues generally senesce first, redistributing nutrients towards the younger parts of the plant. This reduces the canopy size and transpiration, which requires water. Redistribution of nutrients towards reproductive structures is also common, which allows plants to quickly reproduce before they kick the bucket. Of course, resurrection plants do things a little differently. When my study species, Xerophyta schlechteri, dries down, most of the tissues enter a quiescent state, and energy within cells goes towards tolerance mechanisms. There is limited death at the apex of leaves, but most of the tissue is viable upon rehydration and is able to recover. So how do they repress this senescence response observed in so many other plant species in the bulk of their tissues? </a:t>
            </a:r>
            <a:endParaRPr lang="en-ZA" dirty="0"/>
          </a:p>
          <a:p>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6</a:t>
            </a:fld>
            <a:endParaRPr lang="en-ZA"/>
          </a:p>
        </p:txBody>
      </p:sp>
    </p:spTree>
    <p:extLst>
      <p:ext uri="{BB962C8B-B14F-4D97-AF65-F5344CB8AC3E}">
        <p14:creationId xmlns:p14="http://schemas.microsoft.com/office/powerpoint/2010/main" val="3447405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read slide points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8</a:t>
            </a:fld>
            <a:endParaRPr lang="en-ZA"/>
          </a:p>
        </p:txBody>
      </p:sp>
    </p:spTree>
    <p:extLst>
      <p:ext uri="{BB962C8B-B14F-4D97-AF65-F5344CB8AC3E}">
        <p14:creationId xmlns:p14="http://schemas.microsoft.com/office/powerpoint/2010/main" val="198778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K-means clustering is an unsupervised machine learning technique that allows you to cluster data based on its pattern of expression. In this case, I grouped the time courses based on their tissue type and clustered them together so see tissue-specific changes in gene expression with time. I don’t have time to go in detail with describing each cluster, but I would just like to draw your attention to this orange band. This is the only cluster that is highly variable between the tissue types and these are the genes that are predominantly highly expressed in the senescent apical tissues at less than 20% RWC. So the greatest differences in gene expression between non-senescent and senescent tissue occurs at RWCs of lower than 20%. I used another method to confirm this finding – I correlated all of the genes with one another to create a network</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10</a:t>
            </a:fld>
            <a:endParaRPr lang="en-ZA"/>
          </a:p>
        </p:txBody>
      </p:sp>
    </p:spTree>
    <p:extLst>
      <p:ext uri="{BB962C8B-B14F-4D97-AF65-F5344CB8AC3E}">
        <p14:creationId xmlns:p14="http://schemas.microsoft.com/office/powerpoint/2010/main" val="297573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12</a:t>
            </a:fld>
            <a:endParaRPr lang="en-ZA"/>
          </a:p>
        </p:txBody>
      </p:sp>
    </p:spTree>
    <p:extLst>
      <p:ext uri="{BB962C8B-B14F-4D97-AF65-F5344CB8AC3E}">
        <p14:creationId xmlns:p14="http://schemas.microsoft.com/office/powerpoint/2010/main" val="70412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13</a:t>
            </a:fld>
            <a:endParaRPr lang="en-ZA"/>
          </a:p>
        </p:txBody>
      </p:sp>
    </p:spTree>
    <p:extLst>
      <p:ext uri="{BB962C8B-B14F-4D97-AF65-F5344CB8AC3E}">
        <p14:creationId xmlns:p14="http://schemas.microsoft.com/office/powerpoint/2010/main" val="306165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another method to confirm this finding – I correlated all of the genes with one another to create a network. So if you plot gene 1 vs gene 2, and their Pearson correlation is over 0.9, they are considered highly correlated. I set a threshold of 0.94 and only included genes that were correlated to this degree with at least one other gene. The distance between genes is determined by their correlation, and they are only connected if they meet this threshold. The result is this network where each gene is clustered closely with genes that behave very similarly in terms of their expression during desiccation. When </a:t>
            </a:r>
            <a:r>
              <a:rPr lang="en-US" dirty="0" err="1"/>
              <a:t>coloured</a:t>
            </a:r>
            <a:r>
              <a:rPr lang="en-US" dirty="0"/>
              <a:t> with the K-means clusters, it is apparent how the subnetworks naturally cluster based on their </a:t>
            </a:r>
            <a:r>
              <a:rPr lang="en-US" dirty="0" err="1"/>
              <a:t>behaviour</a:t>
            </a:r>
            <a:r>
              <a:rPr lang="en-US" dirty="0"/>
              <a:t> during desiccation. For the purposes of this talk, we are most interested in unravelling how this orange subnetwork is regulated, as these are the genes that are highly expressed in senescent tissue at low water contents.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16</a:t>
            </a:fld>
            <a:endParaRPr lang="en-ZA"/>
          </a:p>
        </p:txBody>
      </p:sp>
    </p:spTree>
    <p:extLst>
      <p:ext uri="{BB962C8B-B14F-4D97-AF65-F5344CB8AC3E}">
        <p14:creationId xmlns:p14="http://schemas.microsoft.com/office/powerpoint/2010/main" val="163122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another method to confirm this finding – I correlated all of the genes with one another to create a network. So if you plot gene 1 vs gene 2, and their Pearson correlation is over 0.9, they are considered highly correlated. I set a threshold of 0.94 and only included genes that were correlated to this degree with at least one other gene. The distance between genes is determined by their correlation, and they are only connected if they meet this threshold. The result is this network where each gene is clustered closely with genes that behave very similarly in terms of their expression during desiccation. When </a:t>
            </a:r>
            <a:r>
              <a:rPr lang="en-US" dirty="0" err="1"/>
              <a:t>coloured</a:t>
            </a:r>
            <a:r>
              <a:rPr lang="en-US" dirty="0"/>
              <a:t> with the K-means clusters, it is apparent how the subnetworks naturally cluster based on their </a:t>
            </a:r>
            <a:r>
              <a:rPr lang="en-US" dirty="0" err="1"/>
              <a:t>behaviour</a:t>
            </a:r>
            <a:r>
              <a:rPr lang="en-US" dirty="0"/>
              <a:t> during desiccation. For the purposes of this talk, we are most interested in unravelling how this orange subnetwork is regulated, as these are the genes that are highly expressed in senescent tissue at low water contents.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17</a:t>
            </a:fld>
            <a:endParaRPr lang="en-ZA"/>
          </a:p>
        </p:txBody>
      </p:sp>
    </p:spTree>
    <p:extLst>
      <p:ext uri="{BB962C8B-B14F-4D97-AF65-F5344CB8AC3E}">
        <p14:creationId xmlns:p14="http://schemas.microsoft.com/office/powerpoint/2010/main" val="1631226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224F-9B6A-4AB7-970E-C866EB9959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C30BDCF-9A6E-41E1-9318-391567540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55212E08-6221-4756-B0D5-F8B63A3D774E}"/>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5" name="Footer Placeholder 4">
            <a:extLst>
              <a:ext uri="{FF2B5EF4-FFF2-40B4-BE49-F238E27FC236}">
                <a16:creationId xmlns:a16="http://schemas.microsoft.com/office/drawing/2014/main" id="{7BF680F1-0D6A-40BF-8524-F592909FC1F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B9536D2-9753-496D-B028-7D0CD1936A14}"/>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380528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DC32F-0E98-4364-BFE7-A03093D2EBB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670D33D-E1F8-4AAC-8DB2-03282B2004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AC83C3E-FBAE-423B-A77B-FDD3723CF617}"/>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5" name="Footer Placeholder 4">
            <a:extLst>
              <a:ext uri="{FF2B5EF4-FFF2-40B4-BE49-F238E27FC236}">
                <a16:creationId xmlns:a16="http://schemas.microsoft.com/office/drawing/2014/main" id="{881696D7-DE75-4834-A83F-61C8A571F19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C291FBE-062C-4C7D-8435-EC95C18C87FE}"/>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526213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BE5B9-A19F-43F3-8C61-7CC2264BEB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846CDD64-5A82-4B86-AE10-7DE9838700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667C24C-FD05-4733-B243-EC02F687F713}"/>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5" name="Footer Placeholder 4">
            <a:extLst>
              <a:ext uri="{FF2B5EF4-FFF2-40B4-BE49-F238E27FC236}">
                <a16:creationId xmlns:a16="http://schemas.microsoft.com/office/drawing/2014/main" id="{A292BC35-1B46-488D-AF39-534EA19BBAC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CC07226-17BD-415C-A469-A8CF5F486995}"/>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1956806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F35E-F314-4F56-94C4-46CEAE2745C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D94F550-32C9-4DE3-AA7D-FFE43A6B73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B537B30-CBD0-4837-B3E0-DD35BD8CEE19}"/>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5" name="Footer Placeholder 4">
            <a:extLst>
              <a:ext uri="{FF2B5EF4-FFF2-40B4-BE49-F238E27FC236}">
                <a16:creationId xmlns:a16="http://schemas.microsoft.com/office/drawing/2014/main" id="{E05649B2-5F6A-48BB-B682-EA3063371A0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D8F97CB-940E-4830-AEC3-9D1593616267}"/>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2538056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11BC-918F-4850-AD26-17189BD0FB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4718867-5F52-4852-8D45-5D2881112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0E9D82-E1C3-466B-973B-6F9437E26368}"/>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5" name="Footer Placeholder 4">
            <a:extLst>
              <a:ext uri="{FF2B5EF4-FFF2-40B4-BE49-F238E27FC236}">
                <a16:creationId xmlns:a16="http://schemas.microsoft.com/office/drawing/2014/main" id="{817C4C5D-4BAC-4442-812F-AE6D1C01B5D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E05933C-BFDC-46C6-9C02-C2CD0B6DA5BC}"/>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148582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67EFE-3FD1-445E-87E0-978590FDDA4F}"/>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2F8A37E-BD6B-491F-8465-38651DD03F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8DA7DEA5-F847-462E-B2C9-10ADA50939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872713E-9E25-419C-9EEB-0F4F15834CEE}"/>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6" name="Footer Placeholder 5">
            <a:extLst>
              <a:ext uri="{FF2B5EF4-FFF2-40B4-BE49-F238E27FC236}">
                <a16:creationId xmlns:a16="http://schemas.microsoft.com/office/drawing/2014/main" id="{8F8843C6-3A8A-444A-B8F9-0BBB89F823E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5713383A-02FD-4C8A-BC7F-754C14C1C14E}"/>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185766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E78D-29D0-4F2F-96E4-C4D567DC40C0}"/>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EB973A59-F1C9-46EF-9DC3-1F56BBB16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91DAEF-AF4A-45EC-B36A-F6BBFF9FA9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332BC0E2-3ED0-4A23-B4AB-DF33F90830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64CCBA-DE7B-4EB3-AFF8-4D4DBBC6A5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7369C622-D000-43B9-B3F9-3165ADE69324}"/>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8" name="Footer Placeholder 7">
            <a:extLst>
              <a:ext uri="{FF2B5EF4-FFF2-40B4-BE49-F238E27FC236}">
                <a16:creationId xmlns:a16="http://schemas.microsoft.com/office/drawing/2014/main" id="{0C67CD4E-4BAA-4B1C-AA62-56A4C306EB9E}"/>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377D2D24-97FF-4336-8173-8AE042CE5C7E}"/>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88876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C3CC-25A8-4091-A4AC-769F57089388}"/>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10A644D5-5B23-4528-8A2C-9206B8DDA95B}"/>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4" name="Footer Placeholder 3">
            <a:extLst>
              <a:ext uri="{FF2B5EF4-FFF2-40B4-BE49-F238E27FC236}">
                <a16:creationId xmlns:a16="http://schemas.microsoft.com/office/drawing/2014/main" id="{BDAC1CAF-4EEB-46CD-A105-0E800A9D6679}"/>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7F286296-DCC9-42FE-85F3-3812B20CCC94}"/>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73562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A690B-962F-47EB-AC18-82BBCD0945CA}"/>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3" name="Footer Placeholder 2">
            <a:extLst>
              <a:ext uri="{FF2B5EF4-FFF2-40B4-BE49-F238E27FC236}">
                <a16:creationId xmlns:a16="http://schemas.microsoft.com/office/drawing/2014/main" id="{F9630E44-7561-45D9-9B52-537331787602}"/>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D88EB413-80A0-435C-B7BD-6FBAD6E54BBC}"/>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4095243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0EE8-B1D3-4F78-BC3C-3FFF11BD8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4B391741-3FE0-4F9B-BEF7-08D24E5C9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3CA4BC51-DF4E-40C5-859C-29CDCB24A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C940EB-E13F-48CA-87B7-7215DFF40A08}"/>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6" name="Footer Placeholder 5">
            <a:extLst>
              <a:ext uri="{FF2B5EF4-FFF2-40B4-BE49-F238E27FC236}">
                <a16:creationId xmlns:a16="http://schemas.microsoft.com/office/drawing/2014/main" id="{0C3FE7DA-0ED9-4518-93D0-7ECB2C9FD8A9}"/>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4A7358B-D0A3-4A97-9367-CFFFC3167D6B}"/>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185502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5E5D-53CE-4B0E-AEEE-D687AC880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E78166E9-6DA9-475D-80FF-D64D4D5AE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A0026CAC-6378-4813-A7C4-A7DB99DAD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4E8FE-A651-4384-B87C-EA35A954C950}"/>
              </a:ext>
            </a:extLst>
          </p:cNvPr>
          <p:cNvSpPr>
            <a:spLocks noGrp="1"/>
          </p:cNvSpPr>
          <p:nvPr>
            <p:ph type="dt" sz="half" idx="10"/>
          </p:nvPr>
        </p:nvSpPr>
        <p:spPr/>
        <p:txBody>
          <a:bodyPr/>
          <a:lstStyle/>
          <a:p>
            <a:fld id="{0326B271-A899-4633-8CDF-61990BD06082}" type="datetimeFigureOut">
              <a:rPr lang="en-ZA" smtClean="0"/>
              <a:t>2020/03/02</a:t>
            </a:fld>
            <a:endParaRPr lang="en-ZA"/>
          </a:p>
        </p:txBody>
      </p:sp>
      <p:sp>
        <p:nvSpPr>
          <p:cNvPr id="6" name="Footer Placeholder 5">
            <a:extLst>
              <a:ext uri="{FF2B5EF4-FFF2-40B4-BE49-F238E27FC236}">
                <a16:creationId xmlns:a16="http://schemas.microsoft.com/office/drawing/2014/main" id="{A6B77645-9364-4052-9E1F-919B9C1C482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E2DE6C0E-B0E9-440D-9A22-4CC13C4BA8DE}"/>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013526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08CF9-F1F6-4671-A7D0-489282F5A7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02E2934D-CA66-42F7-A42B-CE720A06E7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B5A5773-477D-40A1-8B65-1B9E937BE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6B271-A899-4633-8CDF-61990BD06082}" type="datetimeFigureOut">
              <a:rPr lang="en-ZA" smtClean="0"/>
              <a:t>2020/03/02</a:t>
            </a:fld>
            <a:endParaRPr lang="en-ZA"/>
          </a:p>
        </p:txBody>
      </p:sp>
      <p:sp>
        <p:nvSpPr>
          <p:cNvPr id="5" name="Footer Placeholder 4">
            <a:extLst>
              <a:ext uri="{FF2B5EF4-FFF2-40B4-BE49-F238E27FC236}">
                <a16:creationId xmlns:a16="http://schemas.microsoft.com/office/drawing/2014/main" id="{67CB0ABE-B1E1-4C4C-A660-2AE0BED16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AD89E3B2-A122-44CE-9978-962619D07B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D02AA-82A3-44B4-B749-91D0B66A243D}" type="slidenum">
              <a:rPr lang="en-ZA" smtClean="0"/>
              <a:t>‹#›</a:t>
            </a:fld>
            <a:endParaRPr lang="en-ZA"/>
          </a:p>
        </p:txBody>
      </p:sp>
    </p:spTree>
    <p:extLst>
      <p:ext uri="{BB962C8B-B14F-4D97-AF65-F5344CB8AC3E}">
        <p14:creationId xmlns:p14="http://schemas.microsoft.com/office/powerpoint/2010/main" val="2149167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hyperlink" Target="https://astridite.shinyapps.io/XeroDesiccome" TargetMode="External"/><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0.png"/><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stridite.shinyapps.io/XeroSenescome" TargetMode="Externa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astridite/transcriptome_coexpression_network" TargetMode="Externa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47.png"/><Relationship Id="rId3" Type="http://schemas.openxmlformats.org/officeDocument/2006/relationships/image" Target="../media/image49.jpe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9.xml"/><Relationship Id="rId16"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50.png"/><Relationship Id="rId9" Type="http://schemas.openxmlformats.org/officeDocument/2006/relationships/image" Target="../media/image30.png"/><Relationship Id="rId1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8.emf"/><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61.jpg"/><Relationship Id="rId4" Type="http://schemas.openxmlformats.org/officeDocument/2006/relationships/image" Target="../media/image60.jp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gi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8.gif"/><Relationship Id="rId5" Type="http://schemas.openxmlformats.org/officeDocument/2006/relationships/image" Target="../media/image67.jpe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4.jpg"/><Relationship Id="rId7" Type="http://schemas.openxmlformats.org/officeDocument/2006/relationships/image" Target="../media/image8.jpeg"/><Relationship Id="rId12"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C6D9A9-C485-4A11-82DD-57C19FD9D560}"/>
              </a:ext>
            </a:extLst>
          </p:cNvPr>
          <p:cNvPicPr>
            <a:picLocks noChangeAspect="1"/>
          </p:cNvPicPr>
          <p:nvPr/>
        </p:nvPicPr>
        <p:blipFill rotWithShape="1">
          <a:blip r:embed="rId3">
            <a:extLst>
              <a:ext uri="{28A0092B-C50C-407E-A947-70E740481C1C}">
                <a14:useLocalDpi xmlns:a14="http://schemas.microsoft.com/office/drawing/2010/main" val="0"/>
              </a:ext>
            </a:extLst>
          </a:blip>
          <a:srcRect t="3889" b="11635"/>
          <a:stretch/>
        </p:blipFill>
        <p:spPr>
          <a:xfrm>
            <a:off x="0" y="0"/>
            <a:ext cx="12192000" cy="6866157"/>
          </a:xfrm>
          <a:prstGeom prst="rect">
            <a:avLst/>
          </a:prstGeom>
        </p:spPr>
      </p:pic>
      <p:sp>
        <p:nvSpPr>
          <p:cNvPr id="2" name="TextBox 1">
            <a:extLst>
              <a:ext uri="{FF2B5EF4-FFF2-40B4-BE49-F238E27FC236}">
                <a16:creationId xmlns:a16="http://schemas.microsoft.com/office/drawing/2014/main" id="{7C4DD1AE-191C-4D3D-BC2B-7D71753E1213}"/>
              </a:ext>
            </a:extLst>
          </p:cNvPr>
          <p:cNvSpPr txBox="1"/>
          <p:nvPr/>
        </p:nvSpPr>
        <p:spPr>
          <a:xfrm>
            <a:off x="343027" y="349652"/>
            <a:ext cx="4883729" cy="954107"/>
          </a:xfrm>
          <a:prstGeom prst="rect">
            <a:avLst/>
          </a:prstGeom>
          <a:noFill/>
        </p:spPr>
        <p:txBody>
          <a:bodyPr wrap="square" rtlCol="0">
            <a:spAutoFit/>
          </a:bodyPr>
          <a:lstStyle/>
          <a:p>
            <a:r>
              <a:rPr lang="en-US" sz="2800" dirty="0">
                <a:solidFill>
                  <a:schemeClr val="bg1"/>
                </a:solidFill>
              </a:rPr>
              <a:t>Unravelling the Mysteries of Resurrection Plants using R</a:t>
            </a:r>
            <a:endParaRPr lang="en-ZA" sz="2800" i="1" dirty="0">
              <a:solidFill>
                <a:schemeClr val="bg1"/>
              </a:solidFill>
            </a:endParaRPr>
          </a:p>
        </p:txBody>
      </p:sp>
      <p:sp>
        <p:nvSpPr>
          <p:cNvPr id="4" name="TextBox 3">
            <a:extLst>
              <a:ext uri="{FF2B5EF4-FFF2-40B4-BE49-F238E27FC236}">
                <a16:creationId xmlns:a16="http://schemas.microsoft.com/office/drawing/2014/main" id="{32003931-B354-4AD6-888E-9115C9C04C0E}"/>
              </a:ext>
            </a:extLst>
          </p:cNvPr>
          <p:cNvSpPr txBox="1"/>
          <p:nvPr/>
        </p:nvSpPr>
        <p:spPr>
          <a:xfrm>
            <a:off x="343027" y="4776936"/>
            <a:ext cx="3562930" cy="1384995"/>
          </a:xfrm>
          <a:prstGeom prst="rect">
            <a:avLst/>
          </a:prstGeom>
          <a:noFill/>
        </p:spPr>
        <p:txBody>
          <a:bodyPr wrap="square" rtlCol="0">
            <a:spAutoFit/>
          </a:bodyPr>
          <a:lstStyle/>
          <a:p>
            <a:r>
              <a:rPr lang="en-US" sz="2400" dirty="0">
                <a:solidFill>
                  <a:schemeClr val="bg1"/>
                </a:solidFill>
              </a:rPr>
              <a:t>Dr Astrid Radermacher</a:t>
            </a:r>
          </a:p>
          <a:p>
            <a:r>
              <a:rPr lang="en-US" sz="2000" dirty="0">
                <a:solidFill>
                  <a:schemeClr val="bg1"/>
                </a:solidFill>
              </a:rPr>
              <a:t>Plant Stress Lab </a:t>
            </a:r>
          </a:p>
          <a:p>
            <a:r>
              <a:rPr lang="en-US" sz="2000" dirty="0">
                <a:solidFill>
                  <a:schemeClr val="bg1"/>
                </a:solidFill>
              </a:rPr>
              <a:t>Molecular and Cell Biology</a:t>
            </a:r>
          </a:p>
          <a:p>
            <a:r>
              <a:rPr lang="en-US" sz="2000" dirty="0">
                <a:solidFill>
                  <a:schemeClr val="bg1"/>
                </a:solidFill>
              </a:rPr>
              <a:t>University of Cape Town</a:t>
            </a:r>
          </a:p>
        </p:txBody>
      </p:sp>
    </p:spTree>
    <p:extLst>
      <p:ext uri="{BB962C8B-B14F-4D97-AF65-F5344CB8AC3E}">
        <p14:creationId xmlns:p14="http://schemas.microsoft.com/office/powerpoint/2010/main" val="1250127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1AD514-CE79-465F-A8C3-AA6044F07D3A}"/>
              </a:ext>
            </a:extLst>
          </p:cNvPr>
          <p:cNvSpPr/>
          <p:nvPr/>
        </p:nvSpPr>
        <p:spPr>
          <a:xfrm>
            <a:off x="5297134" y="255350"/>
            <a:ext cx="6532982" cy="1825715"/>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8" name="Rectangle 7">
            <a:extLst>
              <a:ext uri="{FF2B5EF4-FFF2-40B4-BE49-F238E27FC236}">
                <a16:creationId xmlns:a16="http://schemas.microsoft.com/office/drawing/2014/main" id="{A68CBA43-3139-4D35-87D4-16123C0A59C2}"/>
              </a:ext>
            </a:extLst>
          </p:cNvPr>
          <p:cNvSpPr/>
          <p:nvPr/>
        </p:nvSpPr>
        <p:spPr>
          <a:xfrm>
            <a:off x="5295967" y="1823421"/>
            <a:ext cx="4343475" cy="1571238"/>
          </a:xfrm>
          <a:prstGeom prst="rect">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9" name="Rectangle 8">
            <a:extLst>
              <a:ext uri="{FF2B5EF4-FFF2-40B4-BE49-F238E27FC236}">
                <a16:creationId xmlns:a16="http://schemas.microsoft.com/office/drawing/2014/main" id="{1B0D532A-0B61-4F94-A601-EDB304117DBA}"/>
              </a:ext>
            </a:extLst>
          </p:cNvPr>
          <p:cNvSpPr/>
          <p:nvPr/>
        </p:nvSpPr>
        <p:spPr>
          <a:xfrm>
            <a:off x="5297132" y="4941099"/>
            <a:ext cx="6532983" cy="1571238"/>
          </a:xfrm>
          <a:prstGeom prst="rect">
            <a:avLst/>
          </a:prstGeom>
          <a:solidFill>
            <a:srgbClr val="FB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10" name="Rectangle 9">
            <a:extLst>
              <a:ext uri="{FF2B5EF4-FFF2-40B4-BE49-F238E27FC236}">
                <a16:creationId xmlns:a16="http://schemas.microsoft.com/office/drawing/2014/main" id="{E56BEA48-9619-42CA-91A4-F99A6B637A2A}"/>
              </a:ext>
            </a:extLst>
          </p:cNvPr>
          <p:cNvSpPr/>
          <p:nvPr/>
        </p:nvSpPr>
        <p:spPr>
          <a:xfrm>
            <a:off x="5395090" y="1937960"/>
            <a:ext cx="1960075" cy="1324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1" name="Picture 10">
            <a:extLst>
              <a:ext uri="{FF2B5EF4-FFF2-40B4-BE49-F238E27FC236}">
                <a16:creationId xmlns:a16="http://schemas.microsoft.com/office/drawing/2014/main" id="{A884A71F-6D53-421D-8FDA-E93FC70E2BBE}"/>
              </a:ext>
            </a:extLst>
          </p:cNvPr>
          <p:cNvPicPr>
            <a:picLocks noChangeAspect="1"/>
          </p:cNvPicPr>
          <p:nvPr/>
        </p:nvPicPr>
        <p:blipFill rotWithShape="1">
          <a:blip r:embed="rId3">
            <a:extLst>
              <a:ext uri="{28A0092B-C50C-407E-A947-70E740481C1C}">
                <a14:useLocalDpi xmlns:a14="http://schemas.microsoft.com/office/drawing/2010/main" val="0"/>
              </a:ext>
            </a:extLst>
          </a:blip>
          <a:srcRect l="2852" r="-1292" b="18742"/>
          <a:stretch/>
        </p:blipFill>
        <p:spPr>
          <a:xfrm>
            <a:off x="5501527" y="1938410"/>
            <a:ext cx="1697158" cy="1252020"/>
          </a:xfrm>
          <a:prstGeom prst="rect">
            <a:avLst/>
          </a:prstGeom>
        </p:spPr>
      </p:pic>
      <p:sp>
        <p:nvSpPr>
          <p:cNvPr id="12" name="Rectangle 11">
            <a:extLst>
              <a:ext uri="{FF2B5EF4-FFF2-40B4-BE49-F238E27FC236}">
                <a16:creationId xmlns:a16="http://schemas.microsoft.com/office/drawing/2014/main" id="{6A7D274E-4493-47A0-8729-BAEBC206B925}"/>
              </a:ext>
            </a:extLst>
          </p:cNvPr>
          <p:cNvSpPr/>
          <p:nvPr/>
        </p:nvSpPr>
        <p:spPr>
          <a:xfrm>
            <a:off x="9639442" y="1824418"/>
            <a:ext cx="2190674" cy="1564022"/>
          </a:xfrm>
          <a:prstGeom prst="rect">
            <a:avLst/>
          </a:prstGeom>
          <a:solidFill>
            <a:srgbClr val="B15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nvGrpSpPr>
          <p:cNvPr id="13" name="Group 12">
            <a:extLst>
              <a:ext uri="{FF2B5EF4-FFF2-40B4-BE49-F238E27FC236}">
                <a16:creationId xmlns:a16="http://schemas.microsoft.com/office/drawing/2014/main" id="{EE3851B5-350D-43C3-938C-6C58FC6DB82D}"/>
              </a:ext>
            </a:extLst>
          </p:cNvPr>
          <p:cNvGrpSpPr/>
          <p:nvPr/>
        </p:nvGrpSpPr>
        <p:grpSpPr>
          <a:xfrm>
            <a:off x="9756230" y="1935978"/>
            <a:ext cx="1960075" cy="1335713"/>
            <a:chOff x="4332035" y="2757069"/>
            <a:chExt cx="1693258" cy="1688404"/>
          </a:xfrm>
        </p:grpSpPr>
        <p:sp>
          <p:nvSpPr>
            <p:cNvPr id="68" name="Rectangle 67">
              <a:extLst>
                <a:ext uri="{FF2B5EF4-FFF2-40B4-BE49-F238E27FC236}">
                  <a16:creationId xmlns:a16="http://schemas.microsoft.com/office/drawing/2014/main" id="{62F77514-1F62-43E4-A4B7-99D1057D3E4B}"/>
                </a:ext>
              </a:extLst>
            </p:cNvPr>
            <p:cNvSpPr/>
            <p:nvPr/>
          </p:nvSpPr>
          <p:spPr>
            <a:xfrm>
              <a:off x="4332035" y="2757069"/>
              <a:ext cx="1693258" cy="1688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9" name="Picture 68">
              <a:extLst>
                <a:ext uri="{FF2B5EF4-FFF2-40B4-BE49-F238E27FC236}">
                  <a16:creationId xmlns:a16="http://schemas.microsoft.com/office/drawing/2014/main" id="{94EC1C41-EAFD-4E12-ABD5-9AE080C26104}"/>
                </a:ext>
              </a:extLst>
            </p:cNvPr>
            <p:cNvPicPr>
              <a:picLocks noChangeAspect="1"/>
            </p:cNvPicPr>
            <p:nvPr/>
          </p:nvPicPr>
          <p:blipFill rotWithShape="1">
            <a:blip r:embed="rId4">
              <a:extLst>
                <a:ext uri="{28A0092B-C50C-407E-A947-70E740481C1C}">
                  <a14:useLocalDpi xmlns:a14="http://schemas.microsoft.com/office/drawing/2010/main" val="0"/>
                </a:ext>
              </a:extLst>
            </a:blip>
            <a:srcRect l="3090" b="18409"/>
            <a:stretch/>
          </p:blipFill>
          <p:spPr>
            <a:xfrm>
              <a:off x="4454342" y="2931938"/>
              <a:ext cx="1462160" cy="1250665"/>
            </a:xfrm>
            <a:prstGeom prst="rect">
              <a:avLst/>
            </a:prstGeom>
          </p:spPr>
        </p:pic>
      </p:grpSp>
      <p:sp>
        <p:nvSpPr>
          <p:cNvPr id="14" name="Rectangle 13">
            <a:extLst>
              <a:ext uri="{FF2B5EF4-FFF2-40B4-BE49-F238E27FC236}">
                <a16:creationId xmlns:a16="http://schemas.microsoft.com/office/drawing/2014/main" id="{633C15C8-4809-4B99-A176-9797575A890A}"/>
              </a:ext>
            </a:extLst>
          </p:cNvPr>
          <p:cNvSpPr/>
          <p:nvPr/>
        </p:nvSpPr>
        <p:spPr>
          <a:xfrm>
            <a:off x="5394154" y="375835"/>
            <a:ext cx="1960075" cy="1327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nvGrpSpPr>
          <p:cNvPr id="15" name="Group 14">
            <a:extLst>
              <a:ext uri="{FF2B5EF4-FFF2-40B4-BE49-F238E27FC236}">
                <a16:creationId xmlns:a16="http://schemas.microsoft.com/office/drawing/2014/main" id="{F36A9897-28DF-4E1D-BCBB-79082549D9A9}"/>
              </a:ext>
            </a:extLst>
          </p:cNvPr>
          <p:cNvGrpSpPr/>
          <p:nvPr/>
        </p:nvGrpSpPr>
        <p:grpSpPr>
          <a:xfrm>
            <a:off x="5297132" y="3383944"/>
            <a:ext cx="6532985" cy="1571238"/>
            <a:chOff x="4273422" y="2595623"/>
            <a:chExt cx="1862147" cy="1984350"/>
          </a:xfrm>
          <a:solidFill>
            <a:srgbClr val="00B4B0"/>
          </a:solidFill>
        </p:grpSpPr>
        <p:sp>
          <p:nvSpPr>
            <p:cNvPr id="66" name="Rectangle 65">
              <a:extLst>
                <a:ext uri="{FF2B5EF4-FFF2-40B4-BE49-F238E27FC236}">
                  <a16:creationId xmlns:a16="http://schemas.microsoft.com/office/drawing/2014/main" id="{7D0A07DB-635B-4FD3-BC48-692E846C0009}"/>
                </a:ext>
              </a:extLst>
            </p:cNvPr>
            <p:cNvSpPr/>
            <p:nvPr/>
          </p:nvSpPr>
          <p:spPr>
            <a:xfrm>
              <a:off x="4273422" y="2595623"/>
              <a:ext cx="1862147" cy="1984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67" name="Rectangle 66">
              <a:extLst>
                <a:ext uri="{FF2B5EF4-FFF2-40B4-BE49-F238E27FC236}">
                  <a16:creationId xmlns:a16="http://schemas.microsoft.com/office/drawing/2014/main" id="{F6DDBFE2-EFF8-4723-961E-84CFA0FD9C83}"/>
                </a:ext>
              </a:extLst>
            </p:cNvPr>
            <p:cNvSpPr/>
            <p:nvPr/>
          </p:nvSpPr>
          <p:spPr>
            <a:xfrm>
              <a:off x="4442311" y="2725546"/>
              <a:ext cx="1693258" cy="16884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sp>
        <p:nvSpPr>
          <p:cNvPr id="16" name="Rectangle 15">
            <a:extLst>
              <a:ext uri="{FF2B5EF4-FFF2-40B4-BE49-F238E27FC236}">
                <a16:creationId xmlns:a16="http://schemas.microsoft.com/office/drawing/2014/main" id="{CA155542-E838-442B-9E06-9B1A6BE98313}"/>
              </a:ext>
            </a:extLst>
          </p:cNvPr>
          <p:cNvSpPr/>
          <p:nvPr/>
        </p:nvSpPr>
        <p:spPr>
          <a:xfrm rot="16200000">
            <a:off x="5712007" y="3184972"/>
            <a:ext cx="1324371" cy="1954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7" name="Picture 16">
            <a:extLst>
              <a:ext uri="{FF2B5EF4-FFF2-40B4-BE49-F238E27FC236}">
                <a16:creationId xmlns:a16="http://schemas.microsoft.com/office/drawing/2014/main" id="{07854DE4-F57B-47CD-B16C-443EB7102FBC}"/>
              </a:ext>
            </a:extLst>
          </p:cNvPr>
          <p:cNvPicPr>
            <a:picLocks noChangeAspect="1"/>
          </p:cNvPicPr>
          <p:nvPr/>
        </p:nvPicPr>
        <p:blipFill rotWithShape="1">
          <a:blip r:embed="rId5">
            <a:extLst>
              <a:ext uri="{28A0092B-C50C-407E-A947-70E740481C1C}">
                <a14:useLocalDpi xmlns:a14="http://schemas.microsoft.com/office/drawing/2010/main" val="0"/>
              </a:ext>
            </a:extLst>
          </a:blip>
          <a:srcRect l="2432" r="1" b="19939"/>
          <a:stretch/>
        </p:blipFill>
        <p:spPr>
          <a:xfrm>
            <a:off x="5524067" y="3605420"/>
            <a:ext cx="1667307" cy="1124835"/>
          </a:xfrm>
          <a:prstGeom prst="rect">
            <a:avLst/>
          </a:prstGeom>
        </p:spPr>
      </p:pic>
      <p:sp>
        <p:nvSpPr>
          <p:cNvPr id="18" name="Rectangle 17">
            <a:extLst>
              <a:ext uri="{FF2B5EF4-FFF2-40B4-BE49-F238E27FC236}">
                <a16:creationId xmlns:a16="http://schemas.microsoft.com/office/drawing/2014/main" id="{D32BF03E-E9B3-4CE7-A47D-6D438301B17E}"/>
              </a:ext>
            </a:extLst>
          </p:cNvPr>
          <p:cNvSpPr/>
          <p:nvPr/>
        </p:nvSpPr>
        <p:spPr>
          <a:xfrm rot="16200000">
            <a:off x="10070780" y="3178760"/>
            <a:ext cx="1324372" cy="1954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9" name="Picture 18">
            <a:extLst>
              <a:ext uri="{FF2B5EF4-FFF2-40B4-BE49-F238E27FC236}">
                <a16:creationId xmlns:a16="http://schemas.microsoft.com/office/drawing/2014/main" id="{8A816145-7E0F-48E3-9DE5-82499B36CD52}"/>
              </a:ext>
            </a:extLst>
          </p:cNvPr>
          <p:cNvPicPr>
            <a:picLocks noChangeAspect="1"/>
          </p:cNvPicPr>
          <p:nvPr/>
        </p:nvPicPr>
        <p:blipFill rotWithShape="1">
          <a:blip r:embed="rId6">
            <a:extLst>
              <a:ext uri="{28A0092B-C50C-407E-A947-70E740481C1C}">
                <a14:useLocalDpi xmlns:a14="http://schemas.microsoft.com/office/drawing/2010/main" val="0"/>
              </a:ext>
            </a:extLst>
          </a:blip>
          <a:srcRect l="2324" b="20317"/>
          <a:stretch/>
        </p:blipFill>
        <p:spPr>
          <a:xfrm>
            <a:off x="9881231" y="3520460"/>
            <a:ext cx="1697158" cy="1134617"/>
          </a:xfrm>
          <a:prstGeom prst="rect">
            <a:avLst/>
          </a:prstGeom>
        </p:spPr>
      </p:pic>
      <p:pic>
        <p:nvPicPr>
          <p:cNvPr id="20" name="Picture 19">
            <a:extLst>
              <a:ext uri="{FF2B5EF4-FFF2-40B4-BE49-F238E27FC236}">
                <a16:creationId xmlns:a16="http://schemas.microsoft.com/office/drawing/2014/main" id="{6F23BEB5-467B-46E1-9EF0-7C55C379D693}"/>
              </a:ext>
            </a:extLst>
          </p:cNvPr>
          <p:cNvPicPr>
            <a:picLocks noChangeAspect="1"/>
          </p:cNvPicPr>
          <p:nvPr/>
        </p:nvPicPr>
        <p:blipFill rotWithShape="1">
          <a:blip r:embed="rId7">
            <a:extLst>
              <a:ext uri="{28A0092B-C50C-407E-A947-70E740481C1C}">
                <a14:useLocalDpi xmlns:a14="http://schemas.microsoft.com/office/drawing/2010/main" val="0"/>
              </a:ext>
            </a:extLst>
          </a:blip>
          <a:srcRect l="3722"/>
          <a:stretch/>
        </p:blipFill>
        <p:spPr>
          <a:xfrm>
            <a:off x="5525689" y="529267"/>
            <a:ext cx="1664243" cy="1148482"/>
          </a:xfrm>
          <a:prstGeom prst="rect">
            <a:avLst/>
          </a:prstGeom>
        </p:spPr>
      </p:pic>
      <p:grpSp>
        <p:nvGrpSpPr>
          <p:cNvPr id="21" name="Group 20">
            <a:extLst>
              <a:ext uri="{FF2B5EF4-FFF2-40B4-BE49-F238E27FC236}">
                <a16:creationId xmlns:a16="http://schemas.microsoft.com/office/drawing/2014/main" id="{4C04023A-E428-459D-8A53-3EC5CB1671F0}"/>
              </a:ext>
            </a:extLst>
          </p:cNvPr>
          <p:cNvGrpSpPr/>
          <p:nvPr/>
        </p:nvGrpSpPr>
        <p:grpSpPr>
          <a:xfrm>
            <a:off x="7560726" y="1937960"/>
            <a:ext cx="1960075" cy="1324369"/>
            <a:chOff x="2441826" y="2725546"/>
            <a:chExt cx="1693258" cy="1393071"/>
          </a:xfrm>
        </p:grpSpPr>
        <p:sp>
          <p:nvSpPr>
            <p:cNvPr id="64" name="Rectangle 63">
              <a:extLst>
                <a:ext uri="{FF2B5EF4-FFF2-40B4-BE49-F238E27FC236}">
                  <a16:creationId xmlns:a16="http://schemas.microsoft.com/office/drawing/2014/main" id="{917081CD-A4BD-450B-B498-4802C88F58D5}"/>
                </a:ext>
              </a:extLst>
            </p:cNvPr>
            <p:cNvSpPr/>
            <p:nvPr/>
          </p:nvSpPr>
          <p:spPr>
            <a:xfrm>
              <a:off x="2441826" y="2725546"/>
              <a:ext cx="1693258" cy="139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5" name="Picture 64">
              <a:extLst>
                <a:ext uri="{FF2B5EF4-FFF2-40B4-BE49-F238E27FC236}">
                  <a16:creationId xmlns:a16="http://schemas.microsoft.com/office/drawing/2014/main" id="{F229762D-D0DA-473E-B235-1E5104B4FFF7}"/>
                </a:ext>
              </a:extLst>
            </p:cNvPr>
            <p:cNvPicPr>
              <a:picLocks noChangeAspect="1"/>
            </p:cNvPicPr>
            <p:nvPr/>
          </p:nvPicPr>
          <p:blipFill rotWithShape="1">
            <a:blip r:embed="rId8">
              <a:extLst>
                <a:ext uri="{28A0092B-C50C-407E-A947-70E740481C1C}">
                  <a14:useLocalDpi xmlns:a14="http://schemas.microsoft.com/office/drawing/2010/main" val="0"/>
                </a:ext>
              </a:extLst>
            </a:blip>
            <a:srcRect l="2792" b="18331"/>
            <a:stretch/>
          </p:blipFill>
          <p:spPr>
            <a:xfrm>
              <a:off x="2569711" y="2801301"/>
              <a:ext cx="1453564" cy="1262117"/>
            </a:xfrm>
            <a:prstGeom prst="rect">
              <a:avLst/>
            </a:prstGeom>
          </p:spPr>
        </p:pic>
      </p:grpSp>
      <p:sp>
        <p:nvSpPr>
          <p:cNvPr id="22" name="Rectangle 21">
            <a:extLst>
              <a:ext uri="{FF2B5EF4-FFF2-40B4-BE49-F238E27FC236}">
                <a16:creationId xmlns:a16="http://schemas.microsoft.com/office/drawing/2014/main" id="{7A9009C9-E97D-43B7-B9A5-42C774D1381F}"/>
              </a:ext>
            </a:extLst>
          </p:cNvPr>
          <p:cNvSpPr/>
          <p:nvPr/>
        </p:nvSpPr>
        <p:spPr>
          <a:xfrm>
            <a:off x="9749774" y="5061149"/>
            <a:ext cx="1960075" cy="1342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23" name="Picture 22">
            <a:extLst>
              <a:ext uri="{FF2B5EF4-FFF2-40B4-BE49-F238E27FC236}">
                <a16:creationId xmlns:a16="http://schemas.microsoft.com/office/drawing/2014/main" id="{3C4C8B03-CEE3-4031-B70A-27CEA7211926}"/>
              </a:ext>
            </a:extLst>
          </p:cNvPr>
          <p:cNvPicPr>
            <a:picLocks noChangeAspect="1"/>
          </p:cNvPicPr>
          <p:nvPr/>
        </p:nvPicPr>
        <p:blipFill rotWithShape="1">
          <a:blip r:embed="rId9">
            <a:extLst>
              <a:ext uri="{28A0092B-C50C-407E-A947-70E740481C1C}">
                <a14:useLocalDpi xmlns:a14="http://schemas.microsoft.com/office/drawing/2010/main" val="0"/>
              </a:ext>
            </a:extLst>
          </a:blip>
          <a:srcRect l="1747" b="16382"/>
          <a:stretch/>
        </p:blipFill>
        <p:spPr>
          <a:xfrm>
            <a:off x="9888341" y="5144542"/>
            <a:ext cx="1727090" cy="1242808"/>
          </a:xfrm>
          <a:prstGeom prst="rect">
            <a:avLst/>
          </a:prstGeom>
        </p:spPr>
      </p:pic>
      <p:pic>
        <p:nvPicPr>
          <p:cNvPr id="24" name="Picture 23">
            <a:extLst>
              <a:ext uri="{FF2B5EF4-FFF2-40B4-BE49-F238E27FC236}">
                <a16:creationId xmlns:a16="http://schemas.microsoft.com/office/drawing/2014/main" id="{7FB548A9-77A3-48AC-AFC4-37556FF04F2A}"/>
              </a:ext>
            </a:extLst>
          </p:cNvPr>
          <p:cNvPicPr>
            <a:picLocks noChangeAspect="1"/>
          </p:cNvPicPr>
          <p:nvPr/>
        </p:nvPicPr>
        <p:blipFill>
          <a:blip r:embed="rId10"/>
          <a:stretch>
            <a:fillRect/>
          </a:stretch>
        </p:blipFill>
        <p:spPr>
          <a:xfrm>
            <a:off x="9743258" y="374410"/>
            <a:ext cx="1954843" cy="1325796"/>
          </a:xfrm>
          <a:prstGeom prst="rect">
            <a:avLst/>
          </a:prstGeom>
        </p:spPr>
      </p:pic>
      <p:pic>
        <p:nvPicPr>
          <p:cNvPr id="25" name="Picture 24">
            <a:extLst>
              <a:ext uri="{FF2B5EF4-FFF2-40B4-BE49-F238E27FC236}">
                <a16:creationId xmlns:a16="http://schemas.microsoft.com/office/drawing/2014/main" id="{45E89019-14F8-4397-BAE9-9C025BFEC51E}"/>
              </a:ext>
            </a:extLst>
          </p:cNvPr>
          <p:cNvPicPr>
            <a:picLocks noChangeAspect="1"/>
          </p:cNvPicPr>
          <p:nvPr/>
        </p:nvPicPr>
        <p:blipFill rotWithShape="1">
          <a:blip r:embed="rId11">
            <a:extLst>
              <a:ext uri="{28A0092B-C50C-407E-A947-70E740481C1C}">
                <a14:useLocalDpi xmlns:a14="http://schemas.microsoft.com/office/drawing/2010/main" val="0"/>
              </a:ext>
            </a:extLst>
          </a:blip>
          <a:srcRect l="2080"/>
          <a:stretch/>
        </p:blipFill>
        <p:spPr>
          <a:xfrm>
            <a:off x="9857866" y="536549"/>
            <a:ext cx="1708310" cy="1107227"/>
          </a:xfrm>
          <a:prstGeom prst="rect">
            <a:avLst/>
          </a:prstGeom>
        </p:spPr>
      </p:pic>
      <p:grpSp>
        <p:nvGrpSpPr>
          <p:cNvPr id="26" name="Group 25">
            <a:extLst>
              <a:ext uri="{FF2B5EF4-FFF2-40B4-BE49-F238E27FC236}">
                <a16:creationId xmlns:a16="http://schemas.microsoft.com/office/drawing/2014/main" id="{7A9A2D1C-FBC4-48C9-8B05-EBDB3803C462}"/>
              </a:ext>
            </a:extLst>
          </p:cNvPr>
          <p:cNvGrpSpPr/>
          <p:nvPr/>
        </p:nvGrpSpPr>
        <p:grpSpPr>
          <a:xfrm>
            <a:off x="7562854" y="372660"/>
            <a:ext cx="1960075" cy="1327545"/>
            <a:chOff x="2441826" y="705018"/>
            <a:chExt cx="1693258" cy="1396136"/>
          </a:xfrm>
        </p:grpSpPr>
        <p:sp>
          <p:nvSpPr>
            <p:cNvPr id="62" name="Rectangle 61">
              <a:extLst>
                <a:ext uri="{FF2B5EF4-FFF2-40B4-BE49-F238E27FC236}">
                  <a16:creationId xmlns:a16="http://schemas.microsoft.com/office/drawing/2014/main" id="{C83EAD9E-2F4E-49CF-B8BE-E5DC76CDC475}"/>
                </a:ext>
              </a:extLst>
            </p:cNvPr>
            <p:cNvSpPr/>
            <p:nvPr/>
          </p:nvSpPr>
          <p:spPr>
            <a:xfrm>
              <a:off x="2441826" y="705018"/>
              <a:ext cx="1693258" cy="1396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3" name="Picture 62">
              <a:extLst>
                <a:ext uri="{FF2B5EF4-FFF2-40B4-BE49-F238E27FC236}">
                  <a16:creationId xmlns:a16="http://schemas.microsoft.com/office/drawing/2014/main" id="{44AF0005-7C1E-4500-8118-F3E01A410729}"/>
                </a:ext>
              </a:extLst>
            </p:cNvPr>
            <p:cNvPicPr>
              <a:picLocks noChangeAspect="1"/>
            </p:cNvPicPr>
            <p:nvPr/>
          </p:nvPicPr>
          <p:blipFill rotWithShape="1">
            <a:blip r:embed="rId12">
              <a:extLst>
                <a:ext uri="{28A0092B-C50C-407E-A947-70E740481C1C}">
                  <a14:useLocalDpi xmlns:a14="http://schemas.microsoft.com/office/drawing/2010/main" val="0"/>
                </a:ext>
              </a:extLst>
            </a:blip>
            <a:srcRect l="3068" r="-1"/>
            <a:stretch/>
          </p:blipFill>
          <p:spPr>
            <a:xfrm>
              <a:off x="2549027" y="860540"/>
              <a:ext cx="1450495" cy="1142811"/>
            </a:xfrm>
            <a:prstGeom prst="rect">
              <a:avLst/>
            </a:prstGeom>
          </p:spPr>
        </p:pic>
      </p:grpSp>
      <p:sp>
        <p:nvSpPr>
          <p:cNvPr id="27" name="Rectangle 26">
            <a:extLst>
              <a:ext uri="{FF2B5EF4-FFF2-40B4-BE49-F238E27FC236}">
                <a16:creationId xmlns:a16="http://schemas.microsoft.com/office/drawing/2014/main" id="{F9602D40-3360-4D4A-B9A1-AEE9332116C4}"/>
              </a:ext>
            </a:extLst>
          </p:cNvPr>
          <p:cNvSpPr/>
          <p:nvPr/>
        </p:nvSpPr>
        <p:spPr>
          <a:xfrm>
            <a:off x="5388742" y="5067435"/>
            <a:ext cx="1960075" cy="1336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28" name="Picture 27">
            <a:extLst>
              <a:ext uri="{FF2B5EF4-FFF2-40B4-BE49-F238E27FC236}">
                <a16:creationId xmlns:a16="http://schemas.microsoft.com/office/drawing/2014/main" id="{328B8261-2B4F-4568-96D8-B1307DDC3EB5}"/>
              </a:ext>
            </a:extLst>
          </p:cNvPr>
          <p:cNvPicPr>
            <a:picLocks noChangeAspect="1"/>
          </p:cNvPicPr>
          <p:nvPr/>
        </p:nvPicPr>
        <p:blipFill rotWithShape="1">
          <a:blip r:embed="rId13">
            <a:extLst>
              <a:ext uri="{28A0092B-C50C-407E-A947-70E740481C1C}">
                <a14:useLocalDpi xmlns:a14="http://schemas.microsoft.com/office/drawing/2010/main" val="0"/>
              </a:ext>
            </a:extLst>
          </a:blip>
          <a:srcRect l="3523" b="13340"/>
          <a:stretch/>
        </p:blipFill>
        <p:spPr>
          <a:xfrm>
            <a:off x="5513159" y="5134014"/>
            <a:ext cx="1683577" cy="1346356"/>
          </a:xfrm>
          <a:prstGeom prst="rect">
            <a:avLst/>
          </a:prstGeom>
        </p:spPr>
      </p:pic>
      <p:sp>
        <p:nvSpPr>
          <p:cNvPr id="29" name="Rectangle 28">
            <a:extLst>
              <a:ext uri="{FF2B5EF4-FFF2-40B4-BE49-F238E27FC236}">
                <a16:creationId xmlns:a16="http://schemas.microsoft.com/office/drawing/2014/main" id="{9F82DCC4-EE13-40E8-949B-90725B30C0E6}"/>
              </a:ext>
            </a:extLst>
          </p:cNvPr>
          <p:cNvSpPr/>
          <p:nvPr/>
        </p:nvSpPr>
        <p:spPr>
          <a:xfrm>
            <a:off x="7554746" y="5064066"/>
            <a:ext cx="1960075" cy="1336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30" name="Picture 29">
            <a:extLst>
              <a:ext uri="{FF2B5EF4-FFF2-40B4-BE49-F238E27FC236}">
                <a16:creationId xmlns:a16="http://schemas.microsoft.com/office/drawing/2014/main" id="{A6BCC42A-1E98-4D5B-8A49-B8D9D8006DAF}"/>
              </a:ext>
            </a:extLst>
          </p:cNvPr>
          <p:cNvPicPr>
            <a:picLocks noChangeAspect="1"/>
          </p:cNvPicPr>
          <p:nvPr/>
        </p:nvPicPr>
        <p:blipFill rotWithShape="1">
          <a:blip r:embed="rId14">
            <a:extLst>
              <a:ext uri="{28A0092B-C50C-407E-A947-70E740481C1C}">
                <a14:useLocalDpi xmlns:a14="http://schemas.microsoft.com/office/drawing/2010/main" val="0"/>
              </a:ext>
            </a:extLst>
          </a:blip>
          <a:srcRect l="2914" b="19499"/>
          <a:stretch/>
        </p:blipFill>
        <p:spPr>
          <a:xfrm>
            <a:off x="7693826" y="5186656"/>
            <a:ext cx="1663316" cy="1174294"/>
          </a:xfrm>
          <a:prstGeom prst="rect">
            <a:avLst/>
          </a:prstGeom>
        </p:spPr>
      </p:pic>
      <p:sp>
        <p:nvSpPr>
          <p:cNvPr id="31" name="Rectangle 30">
            <a:extLst>
              <a:ext uri="{FF2B5EF4-FFF2-40B4-BE49-F238E27FC236}">
                <a16:creationId xmlns:a16="http://schemas.microsoft.com/office/drawing/2014/main" id="{F628BD56-7A38-4443-9C50-1E1A43C2CEA8}"/>
              </a:ext>
            </a:extLst>
          </p:cNvPr>
          <p:cNvSpPr/>
          <p:nvPr/>
        </p:nvSpPr>
        <p:spPr>
          <a:xfrm>
            <a:off x="7554746" y="3493803"/>
            <a:ext cx="1960075" cy="1324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32" name="Picture 31">
            <a:extLst>
              <a:ext uri="{FF2B5EF4-FFF2-40B4-BE49-F238E27FC236}">
                <a16:creationId xmlns:a16="http://schemas.microsoft.com/office/drawing/2014/main" id="{985D433A-123F-4AB6-9B9B-3EAD1CFD8D20}"/>
              </a:ext>
            </a:extLst>
          </p:cNvPr>
          <p:cNvPicPr>
            <a:picLocks noChangeAspect="1"/>
          </p:cNvPicPr>
          <p:nvPr/>
        </p:nvPicPr>
        <p:blipFill rotWithShape="1">
          <a:blip r:embed="rId15">
            <a:extLst>
              <a:ext uri="{28A0092B-C50C-407E-A947-70E740481C1C}">
                <a14:useLocalDpi xmlns:a14="http://schemas.microsoft.com/office/drawing/2010/main" val="0"/>
              </a:ext>
            </a:extLst>
          </a:blip>
          <a:srcRect l="6696" b="21020"/>
          <a:stretch/>
        </p:blipFill>
        <p:spPr>
          <a:xfrm>
            <a:off x="7671601" y="3543848"/>
            <a:ext cx="1783052" cy="1255281"/>
          </a:xfrm>
          <a:prstGeom prst="rect">
            <a:avLst/>
          </a:prstGeom>
        </p:spPr>
      </p:pic>
      <p:sp>
        <p:nvSpPr>
          <p:cNvPr id="33" name="Rectangle 32">
            <a:extLst>
              <a:ext uri="{FF2B5EF4-FFF2-40B4-BE49-F238E27FC236}">
                <a16:creationId xmlns:a16="http://schemas.microsoft.com/office/drawing/2014/main" id="{405BE537-4E6D-4A85-AB8E-30E4F8150C7F}"/>
              </a:ext>
            </a:extLst>
          </p:cNvPr>
          <p:cNvSpPr/>
          <p:nvPr/>
        </p:nvSpPr>
        <p:spPr>
          <a:xfrm>
            <a:off x="9857866" y="5228264"/>
            <a:ext cx="52923" cy="1138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4" name="Rectangle 33">
            <a:extLst>
              <a:ext uri="{FF2B5EF4-FFF2-40B4-BE49-F238E27FC236}">
                <a16:creationId xmlns:a16="http://schemas.microsoft.com/office/drawing/2014/main" id="{EA56482D-7270-4F24-8936-91B4E0AB976E}"/>
              </a:ext>
            </a:extLst>
          </p:cNvPr>
          <p:cNvSpPr/>
          <p:nvPr/>
        </p:nvSpPr>
        <p:spPr>
          <a:xfrm>
            <a:off x="9861356" y="3623461"/>
            <a:ext cx="53970" cy="1191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5" name="Rectangle 34">
            <a:extLst>
              <a:ext uri="{FF2B5EF4-FFF2-40B4-BE49-F238E27FC236}">
                <a16:creationId xmlns:a16="http://schemas.microsoft.com/office/drawing/2014/main" id="{FD1B46AA-0377-43EE-8A3E-68CE990AAB46}"/>
              </a:ext>
            </a:extLst>
          </p:cNvPr>
          <p:cNvSpPr/>
          <p:nvPr/>
        </p:nvSpPr>
        <p:spPr>
          <a:xfrm>
            <a:off x="9809684" y="507673"/>
            <a:ext cx="53970" cy="1191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6" name="Rectangle 35">
            <a:extLst>
              <a:ext uri="{FF2B5EF4-FFF2-40B4-BE49-F238E27FC236}">
                <a16:creationId xmlns:a16="http://schemas.microsoft.com/office/drawing/2014/main" id="{F2EFD430-0C66-4E9A-BD25-56765E5A9047}"/>
              </a:ext>
            </a:extLst>
          </p:cNvPr>
          <p:cNvSpPr/>
          <p:nvPr/>
        </p:nvSpPr>
        <p:spPr>
          <a:xfrm>
            <a:off x="5399244" y="3502571"/>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5 – 2952 genes</a:t>
            </a:r>
            <a:endParaRPr lang="en-ZA" sz="800" dirty="0">
              <a:solidFill>
                <a:schemeClr val="tx1"/>
              </a:solidFill>
              <a:latin typeface="Arial Nova" panose="020B0604020202020204" pitchFamily="34" charset="0"/>
            </a:endParaRPr>
          </a:p>
        </p:txBody>
      </p:sp>
      <p:sp>
        <p:nvSpPr>
          <p:cNvPr id="37" name="Rectangle 36">
            <a:extLst>
              <a:ext uri="{FF2B5EF4-FFF2-40B4-BE49-F238E27FC236}">
                <a16:creationId xmlns:a16="http://schemas.microsoft.com/office/drawing/2014/main" id="{46CED5D9-ABCA-4612-9430-EA231CF5C3AA}"/>
              </a:ext>
            </a:extLst>
          </p:cNvPr>
          <p:cNvSpPr/>
          <p:nvPr/>
        </p:nvSpPr>
        <p:spPr>
          <a:xfrm>
            <a:off x="7555331" y="3493140"/>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4 – 1498 genes</a:t>
            </a:r>
            <a:endParaRPr lang="en-ZA" sz="800" dirty="0">
              <a:solidFill>
                <a:schemeClr val="tx1"/>
              </a:solidFill>
              <a:latin typeface="Arial Nova" panose="020B0604020202020204" pitchFamily="34" charset="0"/>
            </a:endParaRPr>
          </a:p>
        </p:txBody>
      </p:sp>
      <p:sp>
        <p:nvSpPr>
          <p:cNvPr id="38" name="Rectangle 37">
            <a:extLst>
              <a:ext uri="{FF2B5EF4-FFF2-40B4-BE49-F238E27FC236}">
                <a16:creationId xmlns:a16="http://schemas.microsoft.com/office/drawing/2014/main" id="{B0DBB5BB-1F22-4E40-A12C-6E5980E04FDC}"/>
              </a:ext>
            </a:extLst>
          </p:cNvPr>
          <p:cNvSpPr/>
          <p:nvPr/>
        </p:nvSpPr>
        <p:spPr>
          <a:xfrm>
            <a:off x="9755392" y="3492365"/>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7 – 1306 genes</a:t>
            </a:r>
            <a:endParaRPr lang="en-ZA" sz="800" dirty="0">
              <a:solidFill>
                <a:schemeClr val="tx1"/>
              </a:solidFill>
              <a:latin typeface="Arial Nova" panose="020B0604020202020204" pitchFamily="34" charset="0"/>
            </a:endParaRPr>
          </a:p>
        </p:txBody>
      </p:sp>
      <p:sp>
        <p:nvSpPr>
          <p:cNvPr id="39" name="Rectangle 38">
            <a:extLst>
              <a:ext uri="{FF2B5EF4-FFF2-40B4-BE49-F238E27FC236}">
                <a16:creationId xmlns:a16="http://schemas.microsoft.com/office/drawing/2014/main" id="{B0A357A2-1C8D-423D-84FB-57E08FCA9738}"/>
              </a:ext>
            </a:extLst>
          </p:cNvPr>
          <p:cNvSpPr/>
          <p:nvPr/>
        </p:nvSpPr>
        <p:spPr>
          <a:xfrm>
            <a:off x="9752582" y="5065930"/>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11 – 855 genes</a:t>
            </a:r>
            <a:endParaRPr lang="en-ZA" sz="800" dirty="0">
              <a:solidFill>
                <a:schemeClr val="tx1"/>
              </a:solidFill>
              <a:latin typeface="Arial Nova" panose="020B0604020202020204" pitchFamily="34" charset="0"/>
            </a:endParaRPr>
          </a:p>
        </p:txBody>
      </p:sp>
      <p:sp>
        <p:nvSpPr>
          <p:cNvPr id="40" name="Rectangle 39">
            <a:extLst>
              <a:ext uri="{FF2B5EF4-FFF2-40B4-BE49-F238E27FC236}">
                <a16:creationId xmlns:a16="http://schemas.microsoft.com/office/drawing/2014/main" id="{8BAC629F-BDB7-4927-9419-1FE408326753}"/>
              </a:ext>
            </a:extLst>
          </p:cNvPr>
          <p:cNvSpPr/>
          <p:nvPr/>
        </p:nvSpPr>
        <p:spPr>
          <a:xfrm>
            <a:off x="7555331" y="5064066"/>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6 – 1917 genes</a:t>
            </a:r>
            <a:endParaRPr lang="en-ZA" sz="800" dirty="0">
              <a:solidFill>
                <a:schemeClr val="tx1"/>
              </a:solidFill>
              <a:latin typeface="Arial Nova" panose="020B0604020202020204" pitchFamily="34" charset="0"/>
            </a:endParaRPr>
          </a:p>
        </p:txBody>
      </p:sp>
      <p:sp>
        <p:nvSpPr>
          <p:cNvPr id="41" name="Rectangle 40">
            <a:extLst>
              <a:ext uri="{FF2B5EF4-FFF2-40B4-BE49-F238E27FC236}">
                <a16:creationId xmlns:a16="http://schemas.microsoft.com/office/drawing/2014/main" id="{B2CD5D6C-9AEA-42C2-8D45-9DE63E6DAF22}"/>
              </a:ext>
            </a:extLst>
          </p:cNvPr>
          <p:cNvSpPr/>
          <p:nvPr/>
        </p:nvSpPr>
        <p:spPr>
          <a:xfrm>
            <a:off x="5391550" y="5064066"/>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3 – 886 genes</a:t>
            </a:r>
            <a:endParaRPr lang="en-ZA" sz="800" dirty="0">
              <a:solidFill>
                <a:schemeClr val="tx1"/>
              </a:solidFill>
              <a:latin typeface="Arial Nova" panose="020B0604020202020204" pitchFamily="34" charset="0"/>
            </a:endParaRPr>
          </a:p>
        </p:txBody>
      </p:sp>
      <p:sp>
        <p:nvSpPr>
          <p:cNvPr id="42" name="Rectangle 41">
            <a:extLst>
              <a:ext uri="{FF2B5EF4-FFF2-40B4-BE49-F238E27FC236}">
                <a16:creationId xmlns:a16="http://schemas.microsoft.com/office/drawing/2014/main" id="{851826DB-32EC-42C7-8A59-31C3E7A6E42E}"/>
              </a:ext>
            </a:extLst>
          </p:cNvPr>
          <p:cNvSpPr/>
          <p:nvPr/>
        </p:nvSpPr>
        <p:spPr>
          <a:xfrm>
            <a:off x="5435219" y="1944316"/>
            <a:ext cx="1867121" cy="16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 – 1452 genes</a:t>
            </a:r>
            <a:endParaRPr lang="en-ZA" sz="800" dirty="0">
              <a:solidFill>
                <a:schemeClr val="tx1"/>
              </a:solidFill>
              <a:latin typeface="Arial Nova" panose="020B0604020202020204" pitchFamily="34" charset="0"/>
            </a:endParaRPr>
          </a:p>
        </p:txBody>
      </p:sp>
      <p:sp>
        <p:nvSpPr>
          <p:cNvPr id="43" name="Rectangle 42">
            <a:extLst>
              <a:ext uri="{FF2B5EF4-FFF2-40B4-BE49-F238E27FC236}">
                <a16:creationId xmlns:a16="http://schemas.microsoft.com/office/drawing/2014/main" id="{03894075-BDD0-4E33-9FBB-DAA7FBD3EC74}"/>
              </a:ext>
            </a:extLst>
          </p:cNvPr>
          <p:cNvSpPr/>
          <p:nvPr/>
        </p:nvSpPr>
        <p:spPr>
          <a:xfrm>
            <a:off x="7562854" y="1938701"/>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9 – 1434 genes</a:t>
            </a:r>
            <a:endParaRPr lang="en-ZA" sz="800" dirty="0">
              <a:solidFill>
                <a:schemeClr val="tx1"/>
              </a:solidFill>
              <a:latin typeface="Arial Nova" panose="020B0604020202020204" pitchFamily="34" charset="0"/>
            </a:endParaRPr>
          </a:p>
        </p:txBody>
      </p:sp>
      <p:sp>
        <p:nvSpPr>
          <p:cNvPr id="44" name="Rectangle 43">
            <a:extLst>
              <a:ext uri="{FF2B5EF4-FFF2-40B4-BE49-F238E27FC236}">
                <a16:creationId xmlns:a16="http://schemas.microsoft.com/office/drawing/2014/main" id="{59877EE0-BE99-4626-B6E7-10A6C9241431}"/>
              </a:ext>
            </a:extLst>
          </p:cNvPr>
          <p:cNvSpPr/>
          <p:nvPr/>
        </p:nvSpPr>
        <p:spPr>
          <a:xfrm>
            <a:off x="9760073" y="1947416"/>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2 – 1560 genes</a:t>
            </a:r>
            <a:endParaRPr lang="en-ZA" sz="800" dirty="0">
              <a:solidFill>
                <a:schemeClr val="tx1"/>
              </a:solidFill>
              <a:latin typeface="Arial Nova" panose="020B0604020202020204" pitchFamily="34" charset="0"/>
            </a:endParaRPr>
          </a:p>
        </p:txBody>
      </p:sp>
      <p:sp>
        <p:nvSpPr>
          <p:cNvPr id="45" name="Rectangle 44">
            <a:extLst>
              <a:ext uri="{FF2B5EF4-FFF2-40B4-BE49-F238E27FC236}">
                <a16:creationId xmlns:a16="http://schemas.microsoft.com/office/drawing/2014/main" id="{97FE1C49-1305-4B8F-AD5B-2E560F04FFF3}"/>
              </a:ext>
            </a:extLst>
          </p:cNvPr>
          <p:cNvSpPr/>
          <p:nvPr/>
        </p:nvSpPr>
        <p:spPr>
          <a:xfrm>
            <a:off x="9743258" y="391438"/>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12 – 2453 genes</a:t>
            </a:r>
            <a:endParaRPr lang="en-ZA" sz="800" dirty="0">
              <a:solidFill>
                <a:schemeClr val="tx1"/>
              </a:solidFill>
              <a:latin typeface="Arial Nova" panose="020B0604020202020204" pitchFamily="34" charset="0"/>
            </a:endParaRPr>
          </a:p>
        </p:txBody>
      </p:sp>
      <p:sp>
        <p:nvSpPr>
          <p:cNvPr id="46" name="Rectangle 45">
            <a:extLst>
              <a:ext uri="{FF2B5EF4-FFF2-40B4-BE49-F238E27FC236}">
                <a16:creationId xmlns:a16="http://schemas.microsoft.com/office/drawing/2014/main" id="{78C9B72E-41F5-457A-A136-D0CF0648D204}"/>
              </a:ext>
            </a:extLst>
          </p:cNvPr>
          <p:cNvSpPr/>
          <p:nvPr/>
        </p:nvSpPr>
        <p:spPr>
          <a:xfrm>
            <a:off x="7566123" y="383599"/>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10 – 2173 genes</a:t>
            </a:r>
            <a:endParaRPr lang="en-ZA" sz="800" dirty="0">
              <a:solidFill>
                <a:schemeClr val="tx1"/>
              </a:solidFill>
              <a:latin typeface="Arial Nova" panose="020B0604020202020204" pitchFamily="34" charset="0"/>
            </a:endParaRPr>
          </a:p>
        </p:txBody>
      </p:sp>
      <p:sp>
        <p:nvSpPr>
          <p:cNvPr id="47" name="Rectangle 46">
            <a:extLst>
              <a:ext uri="{FF2B5EF4-FFF2-40B4-BE49-F238E27FC236}">
                <a16:creationId xmlns:a16="http://schemas.microsoft.com/office/drawing/2014/main" id="{51DAEEDD-0094-4368-AD2F-29DE7D1A67C1}"/>
              </a:ext>
            </a:extLst>
          </p:cNvPr>
          <p:cNvSpPr/>
          <p:nvPr/>
        </p:nvSpPr>
        <p:spPr>
          <a:xfrm>
            <a:off x="5396614" y="384353"/>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8 – 2265 genes</a:t>
            </a:r>
            <a:endParaRPr lang="en-ZA" sz="800" dirty="0">
              <a:solidFill>
                <a:schemeClr val="tx1"/>
              </a:solidFill>
              <a:latin typeface="Arial Nova" panose="020B0604020202020204" pitchFamily="34" charset="0"/>
            </a:endParaRPr>
          </a:p>
        </p:txBody>
      </p:sp>
      <p:sp>
        <p:nvSpPr>
          <p:cNvPr id="48" name="Rectangle 47">
            <a:extLst>
              <a:ext uri="{FF2B5EF4-FFF2-40B4-BE49-F238E27FC236}">
                <a16:creationId xmlns:a16="http://schemas.microsoft.com/office/drawing/2014/main" id="{A4FD149E-C2AA-41BD-BDB9-9832E2B1C1DB}"/>
              </a:ext>
            </a:extLst>
          </p:cNvPr>
          <p:cNvSpPr/>
          <p:nvPr/>
        </p:nvSpPr>
        <p:spPr>
          <a:xfrm>
            <a:off x="5482130" y="3566151"/>
            <a:ext cx="53970" cy="1191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49" name="Rectangle 48">
            <a:extLst>
              <a:ext uri="{FF2B5EF4-FFF2-40B4-BE49-F238E27FC236}">
                <a16:creationId xmlns:a16="http://schemas.microsoft.com/office/drawing/2014/main" id="{6E5CBF71-CD68-4FA1-A8D9-D2D96C9AE8AF}"/>
              </a:ext>
            </a:extLst>
          </p:cNvPr>
          <p:cNvSpPr/>
          <p:nvPr/>
        </p:nvSpPr>
        <p:spPr>
          <a:xfrm rot="5400000">
            <a:off x="5750271" y="5022094"/>
            <a:ext cx="47762" cy="52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50" name="Picture 49">
            <a:extLst>
              <a:ext uri="{FF2B5EF4-FFF2-40B4-BE49-F238E27FC236}">
                <a16:creationId xmlns:a16="http://schemas.microsoft.com/office/drawing/2014/main" id="{4A330247-60CD-49C7-88B5-43C5C1D4863E}"/>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5491768" y="3040113"/>
            <a:ext cx="1697158" cy="222030"/>
          </a:xfrm>
          <a:prstGeom prst="rect">
            <a:avLst/>
          </a:prstGeom>
        </p:spPr>
      </p:pic>
      <p:pic>
        <p:nvPicPr>
          <p:cNvPr id="51" name="Picture 50">
            <a:extLst>
              <a:ext uri="{FF2B5EF4-FFF2-40B4-BE49-F238E27FC236}">
                <a16:creationId xmlns:a16="http://schemas.microsoft.com/office/drawing/2014/main" id="{567E7C1D-C02C-4653-8727-31C6D5B0B545}"/>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7707645" y="3036491"/>
            <a:ext cx="1697158" cy="222030"/>
          </a:xfrm>
          <a:prstGeom prst="rect">
            <a:avLst/>
          </a:prstGeom>
        </p:spPr>
      </p:pic>
      <p:pic>
        <p:nvPicPr>
          <p:cNvPr id="52" name="Picture 51">
            <a:extLst>
              <a:ext uri="{FF2B5EF4-FFF2-40B4-BE49-F238E27FC236}">
                <a16:creationId xmlns:a16="http://schemas.microsoft.com/office/drawing/2014/main" id="{71E000B9-0B99-4C15-87D5-4AC40CDB623B}"/>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9884327" y="3033973"/>
            <a:ext cx="1697158" cy="222030"/>
          </a:xfrm>
          <a:prstGeom prst="rect">
            <a:avLst/>
          </a:prstGeom>
        </p:spPr>
      </p:pic>
      <p:pic>
        <p:nvPicPr>
          <p:cNvPr id="53" name="Picture 52">
            <a:extLst>
              <a:ext uri="{FF2B5EF4-FFF2-40B4-BE49-F238E27FC236}">
                <a16:creationId xmlns:a16="http://schemas.microsoft.com/office/drawing/2014/main" id="{6245A293-DD1B-4356-82B0-ABBBEDD1139F}"/>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9887738" y="4602222"/>
            <a:ext cx="1697158" cy="222030"/>
          </a:xfrm>
          <a:prstGeom prst="rect">
            <a:avLst/>
          </a:prstGeom>
        </p:spPr>
      </p:pic>
      <p:pic>
        <p:nvPicPr>
          <p:cNvPr id="54" name="Picture 53">
            <a:extLst>
              <a:ext uri="{FF2B5EF4-FFF2-40B4-BE49-F238E27FC236}">
                <a16:creationId xmlns:a16="http://schemas.microsoft.com/office/drawing/2014/main" id="{2638E083-2C6F-4B4F-BD9F-343D253C3FEA}"/>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7656120" y="4598611"/>
            <a:ext cx="1697158" cy="222030"/>
          </a:xfrm>
          <a:prstGeom prst="rect">
            <a:avLst/>
          </a:prstGeom>
        </p:spPr>
      </p:pic>
      <p:pic>
        <p:nvPicPr>
          <p:cNvPr id="55" name="Picture 54">
            <a:extLst>
              <a:ext uri="{FF2B5EF4-FFF2-40B4-BE49-F238E27FC236}">
                <a16:creationId xmlns:a16="http://schemas.microsoft.com/office/drawing/2014/main" id="{642A4829-B99E-41E5-8ADD-3E5D90F6F68A}"/>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5516263" y="4601318"/>
            <a:ext cx="1697158" cy="222030"/>
          </a:xfrm>
          <a:prstGeom prst="rect">
            <a:avLst/>
          </a:prstGeom>
        </p:spPr>
      </p:pic>
      <p:pic>
        <p:nvPicPr>
          <p:cNvPr id="56" name="Picture 55">
            <a:extLst>
              <a:ext uri="{FF2B5EF4-FFF2-40B4-BE49-F238E27FC236}">
                <a16:creationId xmlns:a16="http://schemas.microsoft.com/office/drawing/2014/main" id="{FAF734C8-5C4F-4D05-ACB1-4A63FDF699CB}"/>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5511209" y="6180353"/>
            <a:ext cx="1697158" cy="222030"/>
          </a:xfrm>
          <a:prstGeom prst="rect">
            <a:avLst/>
          </a:prstGeom>
        </p:spPr>
      </p:pic>
      <p:pic>
        <p:nvPicPr>
          <p:cNvPr id="57" name="Picture 56">
            <a:extLst>
              <a:ext uri="{FF2B5EF4-FFF2-40B4-BE49-F238E27FC236}">
                <a16:creationId xmlns:a16="http://schemas.microsoft.com/office/drawing/2014/main" id="{DFE08D07-C5E8-4889-AE5E-FACFF1B15B9C}"/>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7680866" y="6179649"/>
            <a:ext cx="1697158" cy="222030"/>
          </a:xfrm>
          <a:prstGeom prst="rect">
            <a:avLst/>
          </a:prstGeom>
        </p:spPr>
      </p:pic>
      <p:pic>
        <p:nvPicPr>
          <p:cNvPr id="58" name="Picture 57">
            <a:extLst>
              <a:ext uri="{FF2B5EF4-FFF2-40B4-BE49-F238E27FC236}">
                <a16:creationId xmlns:a16="http://schemas.microsoft.com/office/drawing/2014/main" id="{4B1DF625-26D4-4834-9CEC-0D3D3855AB6E}"/>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9900985" y="6184425"/>
            <a:ext cx="1697158" cy="222030"/>
          </a:xfrm>
          <a:prstGeom prst="rect">
            <a:avLst/>
          </a:prstGeom>
        </p:spPr>
      </p:pic>
      <p:pic>
        <p:nvPicPr>
          <p:cNvPr id="59" name="Picture 58">
            <a:extLst>
              <a:ext uri="{FF2B5EF4-FFF2-40B4-BE49-F238E27FC236}">
                <a16:creationId xmlns:a16="http://schemas.microsoft.com/office/drawing/2014/main" id="{105BA599-6CAE-4C7A-A939-BED74DF56CFB}"/>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7715044" y="1474042"/>
            <a:ext cx="1697158" cy="222030"/>
          </a:xfrm>
          <a:prstGeom prst="rect">
            <a:avLst/>
          </a:prstGeom>
        </p:spPr>
      </p:pic>
      <p:pic>
        <p:nvPicPr>
          <p:cNvPr id="60" name="Picture 59">
            <a:extLst>
              <a:ext uri="{FF2B5EF4-FFF2-40B4-BE49-F238E27FC236}">
                <a16:creationId xmlns:a16="http://schemas.microsoft.com/office/drawing/2014/main" id="{7E260CEE-D946-4119-B896-10F8C944863F}"/>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5511209" y="1475121"/>
            <a:ext cx="1697158" cy="222030"/>
          </a:xfrm>
          <a:prstGeom prst="rect">
            <a:avLst/>
          </a:prstGeom>
        </p:spPr>
      </p:pic>
      <p:pic>
        <p:nvPicPr>
          <p:cNvPr id="61" name="Picture 60">
            <a:extLst>
              <a:ext uri="{FF2B5EF4-FFF2-40B4-BE49-F238E27FC236}">
                <a16:creationId xmlns:a16="http://schemas.microsoft.com/office/drawing/2014/main" id="{04333533-12AA-4C5D-AA9E-977E44CA9D98}"/>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9877581" y="1480984"/>
            <a:ext cx="1697158" cy="222030"/>
          </a:xfrm>
          <a:prstGeom prst="rect">
            <a:avLst/>
          </a:prstGeom>
        </p:spPr>
      </p:pic>
      <p:sp>
        <p:nvSpPr>
          <p:cNvPr id="84" name="TextBox 83">
            <a:extLst>
              <a:ext uri="{FF2B5EF4-FFF2-40B4-BE49-F238E27FC236}">
                <a16:creationId xmlns:a16="http://schemas.microsoft.com/office/drawing/2014/main" id="{E76CD403-4E9F-4AF6-AE0D-2150A46238F9}"/>
              </a:ext>
            </a:extLst>
          </p:cNvPr>
          <p:cNvSpPr txBox="1"/>
          <p:nvPr/>
        </p:nvSpPr>
        <p:spPr>
          <a:xfrm>
            <a:off x="542925" y="473942"/>
            <a:ext cx="4337976" cy="923330"/>
          </a:xfrm>
          <a:prstGeom prst="rect">
            <a:avLst/>
          </a:prstGeom>
          <a:noFill/>
        </p:spPr>
        <p:txBody>
          <a:bodyPr wrap="square" rtlCol="0">
            <a:spAutoFit/>
          </a:bodyPr>
          <a:lstStyle/>
          <a:p>
            <a:r>
              <a:rPr lang="en-US" dirty="0"/>
              <a:t>K-means Clustering </a:t>
            </a:r>
          </a:p>
          <a:p>
            <a:r>
              <a:rPr lang="en-US" dirty="0"/>
              <a:t>What are the patterns in gene expression between tissue types?</a:t>
            </a:r>
            <a:endParaRPr lang="en-ZA" dirty="0"/>
          </a:p>
        </p:txBody>
      </p:sp>
      <p:pic>
        <p:nvPicPr>
          <p:cNvPr id="2" name="Picture 1">
            <a:extLst>
              <a:ext uri="{FF2B5EF4-FFF2-40B4-BE49-F238E27FC236}">
                <a16:creationId xmlns:a16="http://schemas.microsoft.com/office/drawing/2014/main" id="{9E7EA2F8-6778-4C31-A2D7-35F4D83C3D7A}"/>
              </a:ext>
            </a:extLst>
          </p:cNvPr>
          <p:cNvPicPr>
            <a:picLocks noChangeAspect="1"/>
          </p:cNvPicPr>
          <p:nvPr/>
        </p:nvPicPr>
        <p:blipFill rotWithShape="1">
          <a:blip r:embed="rId16"/>
          <a:srcRect t="75199"/>
          <a:stretch/>
        </p:blipFill>
        <p:spPr>
          <a:xfrm>
            <a:off x="5295967" y="4981841"/>
            <a:ext cx="6535478" cy="1551292"/>
          </a:xfrm>
          <a:prstGeom prst="rect">
            <a:avLst/>
          </a:prstGeom>
        </p:spPr>
      </p:pic>
      <p:pic>
        <p:nvPicPr>
          <p:cNvPr id="71" name="Picture 70">
            <a:extLst>
              <a:ext uri="{FF2B5EF4-FFF2-40B4-BE49-F238E27FC236}">
                <a16:creationId xmlns:a16="http://schemas.microsoft.com/office/drawing/2014/main" id="{C98BCF54-13D0-4205-B6ED-7B96F473DA55}"/>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677872" y="4178352"/>
            <a:ext cx="4218649" cy="551903"/>
          </a:xfrm>
          <a:prstGeom prst="rect">
            <a:avLst/>
          </a:prstGeom>
        </p:spPr>
      </p:pic>
      <p:sp>
        <p:nvSpPr>
          <p:cNvPr id="3" name="Rectangle 2">
            <a:extLst>
              <a:ext uri="{FF2B5EF4-FFF2-40B4-BE49-F238E27FC236}">
                <a16:creationId xmlns:a16="http://schemas.microsoft.com/office/drawing/2014/main" id="{3C62E9E6-14FD-4B3A-A7EF-7884F0ACACEC}"/>
              </a:ext>
            </a:extLst>
          </p:cNvPr>
          <p:cNvSpPr/>
          <p:nvPr/>
        </p:nvSpPr>
        <p:spPr>
          <a:xfrm>
            <a:off x="632113" y="5886802"/>
            <a:ext cx="3526971" cy="646331"/>
          </a:xfrm>
          <a:prstGeom prst="rect">
            <a:avLst/>
          </a:prstGeom>
        </p:spPr>
        <p:txBody>
          <a:bodyPr wrap="square">
            <a:spAutoFit/>
          </a:bodyPr>
          <a:lstStyle/>
          <a:p>
            <a:r>
              <a:rPr lang="en-ZA" dirty="0"/>
              <a:t>https://bioconductor.org/packages/release/bioc/html/TMixClust.html</a:t>
            </a:r>
          </a:p>
        </p:txBody>
      </p:sp>
      <p:pic>
        <p:nvPicPr>
          <p:cNvPr id="72" name="Picture 71">
            <a:extLst>
              <a:ext uri="{FF2B5EF4-FFF2-40B4-BE49-F238E27FC236}">
                <a16:creationId xmlns:a16="http://schemas.microsoft.com/office/drawing/2014/main" id="{8830692A-F840-4F8D-AD7A-1E65D411F2E2}"/>
              </a:ext>
            </a:extLst>
          </p:cNvPr>
          <p:cNvPicPr>
            <a:picLocks noChangeAspect="1"/>
          </p:cNvPicPr>
          <p:nvPr/>
        </p:nvPicPr>
        <p:blipFill rotWithShape="1">
          <a:blip r:embed="rId11">
            <a:extLst>
              <a:ext uri="{28A0092B-C50C-407E-A947-70E740481C1C}">
                <a14:useLocalDpi xmlns:a14="http://schemas.microsoft.com/office/drawing/2010/main" val="0"/>
              </a:ext>
            </a:extLst>
          </a:blip>
          <a:srcRect l="2282" t="4270" r="-1"/>
          <a:stretch/>
        </p:blipFill>
        <p:spPr>
          <a:xfrm>
            <a:off x="671365" y="1886953"/>
            <a:ext cx="4150434" cy="2580543"/>
          </a:xfrm>
          <a:prstGeom prst="rect">
            <a:avLst/>
          </a:prstGeom>
        </p:spPr>
      </p:pic>
    </p:spTree>
    <p:extLst>
      <p:ext uri="{BB962C8B-B14F-4D97-AF65-F5344CB8AC3E}">
        <p14:creationId xmlns:p14="http://schemas.microsoft.com/office/powerpoint/2010/main" val="293088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1.85185E-6 L -0.23177 -0.27754 " pathEditMode="relative" rAng="0" ptsTypes="AA">
                                      <p:cBhvr>
                                        <p:cTn id="6" dur="2000" fill="hold"/>
                                        <p:tgtEl>
                                          <p:spTgt spid="2"/>
                                        </p:tgtEl>
                                        <p:attrNameLst>
                                          <p:attrName>ppt_x</p:attrName>
                                          <p:attrName>ppt_y</p:attrName>
                                        </p:attrNameLst>
                                      </p:cBhvr>
                                      <p:rCtr x="-11589" y="-13889"/>
                                    </p:animMotion>
                                  </p:childTnLst>
                                </p:cTn>
                              </p:par>
                              <p:par>
                                <p:cTn id="7" presetID="6" presetClass="emph" presetSubtype="0" fill="hold" nodeType="withEffect">
                                  <p:stCondLst>
                                    <p:cond delay="0"/>
                                  </p:stCondLst>
                                  <p:childTnLst>
                                    <p:animScale>
                                      <p:cBhvr>
                                        <p:cTn id="8"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EC4693-72C8-4ADE-A7B5-FA69BC0D8B94}"/>
              </a:ext>
            </a:extLst>
          </p:cNvPr>
          <p:cNvPicPr>
            <a:picLocks noChangeAspect="1"/>
          </p:cNvPicPr>
          <p:nvPr/>
        </p:nvPicPr>
        <p:blipFill rotWithShape="1">
          <a:blip r:embed="rId2"/>
          <a:srcRect l="11614" r="11775"/>
          <a:stretch/>
        </p:blipFill>
        <p:spPr>
          <a:xfrm>
            <a:off x="1523264" y="2230162"/>
            <a:ext cx="3335665" cy="3143260"/>
          </a:xfrm>
          <a:prstGeom prst="rect">
            <a:avLst/>
          </a:prstGeom>
        </p:spPr>
      </p:pic>
      <p:cxnSp>
        <p:nvCxnSpPr>
          <p:cNvPr id="6" name="Straight Connector 5">
            <a:extLst>
              <a:ext uri="{FF2B5EF4-FFF2-40B4-BE49-F238E27FC236}">
                <a16:creationId xmlns:a16="http://schemas.microsoft.com/office/drawing/2014/main" id="{1613A86C-F7CE-4653-84DE-AB0CE3A3152D}"/>
              </a:ext>
            </a:extLst>
          </p:cNvPr>
          <p:cNvCxnSpPr/>
          <p:nvPr/>
        </p:nvCxnSpPr>
        <p:spPr>
          <a:xfrm>
            <a:off x="1730727" y="5354131"/>
            <a:ext cx="295306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3A72EED-3BB7-4B82-AC21-0B913B46FE56}"/>
              </a:ext>
            </a:extLst>
          </p:cNvPr>
          <p:cNvSpPr txBox="1"/>
          <p:nvPr/>
        </p:nvSpPr>
        <p:spPr>
          <a:xfrm>
            <a:off x="1105164" y="5311823"/>
            <a:ext cx="4171864" cy="1138773"/>
          </a:xfrm>
          <a:prstGeom prst="rect">
            <a:avLst/>
          </a:prstGeom>
          <a:noFill/>
        </p:spPr>
        <p:txBody>
          <a:bodyPr wrap="square" rtlCol="0">
            <a:spAutoFit/>
          </a:bodyPr>
          <a:lstStyle/>
          <a:p>
            <a:pPr algn="ctr"/>
            <a:r>
              <a:rPr lang="en-US" sz="3200" dirty="0"/>
              <a:t>Desiccome</a:t>
            </a:r>
          </a:p>
          <a:p>
            <a:pPr algn="ctr"/>
            <a:r>
              <a:rPr lang="en-US" dirty="0"/>
              <a:t>Differentially expressed relative to hydrated surviving tissue</a:t>
            </a:r>
            <a:endParaRPr lang="en-ZA" dirty="0"/>
          </a:p>
        </p:txBody>
      </p:sp>
      <p:pic>
        <p:nvPicPr>
          <p:cNvPr id="8" name="Picture 7">
            <a:extLst>
              <a:ext uri="{FF2B5EF4-FFF2-40B4-BE49-F238E27FC236}">
                <a16:creationId xmlns:a16="http://schemas.microsoft.com/office/drawing/2014/main" id="{118CABC9-BE9A-4C8B-84F7-FA4F8F7B3C9B}"/>
              </a:ext>
            </a:extLst>
          </p:cNvPr>
          <p:cNvPicPr>
            <a:picLocks noChangeAspect="1"/>
          </p:cNvPicPr>
          <p:nvPr/>
        </p:nvPicPr>
        <p:blipFill rotWithShape="1">
          <a:blip r:embed="rId3"/>
          <a:srcRect l="5301" r="8167" b="7356"/>
          <a:stretch/>
        </p:blipFill>
        <p:spPr>
          <a:xfrm>
            <a:off x="6818929" y="2930304"/>
            <a:ext cx="4082713" cy="2833130"/>
          </a:xfrm>
          <a:prstGeom prst="rect">
            <a:avLst/>
          </a:prstGeom>
        </p:spPr>
      </p:pic>
      <p:cxnSp>
        <p:nvCxnSpPr>
          <p:cNvPr id="9" name="Straight Connector 8">
            <a:extLst>
              <a:ext uri="{FF2B5EF4-FFF2-40B4-BE49-F238E27FC236}">
                <a16:creationId xmlns:a16="http://schemas.microsoft.com/office/drawing/2014/main" id="{865B2AB7-64F5-41F9-91FB-DE2D9A41F53F}"/>
              </a:ext>
            </a:extLst>
          </p:cNvPr>
          <p:cNvCxnSpPr/>
          <p:nvPr/>
        </p:nvCxnSpPr>
        <p:spPr>
          <a:xfrm flipV="1">
            <a:off x="8229279" y="2304559"/>
            <a:ext cx="524655" cy="985603"/>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C5C9E3-F6FD-486C-B0F4-60F2D1C8CB37}"/>
              </a:ext>
            </a:extLst>
          </p:cNvPr>
          <p:cNvSpPr txBox="1"/>
          <p:nvPr/>
        </p:nvSpPr>
        <p:spPr>
          <a:xfrm>
            <a:off x="8753934" y="1864682"/>
            <a:ext cx="3131418" cy="1138773"/>
          </a:xfrm>
          <a:prstGeom prst="rect">
            <a:avLst/>
          </a:prstGeom>
          <a:noFill/>
        </p:spPr>
        <p:txBody>
          <a:bodyPr wrap="square" rtlCol="0">
            <a:spAutoFit/>
          </a:bodyPr>
          <a:lstStyle/>
          <a:p>
            <a:r>
              <a:rPr lang="en-US" sz="3200" dirty="0"/>
              <a:t>Senescome</a:t>
            </a:r>
          </a:p>
          <a:p>
            <a:r>
              <a:rPr lang="en-US" dirty="0"/>
              <a:t>Only highly expressed in senescent tissue</a:t>
            </a:r>
            <a:endParaRPr lang="en-ZA" dirty="0"/>
          </a:p>
        </p:txBody>
      </p:sp>
      <p:cxnSp>
        <p:nvCxnSpPr>
          <p:cNvPr id="11" name="Straight Connector 10">
            <a:extLst>
              <a:ext uri="{FF2B5EF4-FFF2-40B4-BE49-F238E27FC236}">
                <a16:creationId xmlns:a16="http://schemas.microsoft.com/office/drawing/2014/main" id="{BD73EC86-F9E3-4195-8717-3803CF18DD59}"/>
              </a:ext>
            </a:extLst>
          </p:cNvPr>
          <p:cNvCxnSpPr>
            <a:cxnSpLocks/>
          </p:cNvCxnSpPr>
          <p:nvPr/>
        </p:nvCxnSpPr>
        <p:spPr>
          <a:xfrm flipH="1" flipV="1">
            <a:off x="9076221" y="4993318"/>
            <a:ext cx="157399" cy="10324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6034E1A-71C0-4EAF-8B11-5773ED05C8BB}"/>
              </a:ext>
            </a:extLst>
          </p:cNvPr>
          <p:cNvSpPr txBox="1"/>
          <p:nvPr/>
        </p:nvSpPr>
        <p:spPr>
          <a:xfrm>
            <a:off x="8491606" y="6014062"/>
            <a:ext cx="2383436" cy="369332"/>
          </a:xfrm>
          <a:prstGeom prst="rect">
            <a:avLst/>
          </a:prstGeom>
          <a:noFill/>
        </p:spPr>
        <p:txBody>
          <a:bodyPr wrap="square" rtlCol="0">
            <a:spAutoFit/>
          </a:bodyPr>
          <a:lstStyle/>
          <a:p>
            <a:r>
              <a:rPr lang="en-US" dirty="0"/>
              <a:t>Part of desiccome</a:t>
            </a:r>
            <a:endParaRPr lang="en-ZA" dirty="0"/>
          </a:p>
        </p:txBody>
      </p:sp>
      <p:sp>
        <p:nvSpPr>
          <p:cNvPr id="13" name="TextBox 12">
            <a:extLst>
              <a:ext uri="{FF2B5EF4-FFF2-40B4-BE49-F238E27FC236}">
                <a16:creationId xmlns:a16="http://schemas.microsoft.com/office/drawing/2014/main" id="{F490443F-C071-45C0-B49B-729242D88B4D}"/>
              </a:ext>
            </a:extLst>
          </p:cNvPr>
          <p:cNvSpPr txBox="1"/>
          <p:nvPr/>
        </p:nvSpPr>
        <p:spPr>
          <a:xfrm>
            <a:off x="849086" y="106663"/>
            <a:ext cx="10956471" cy="1200329"/>
          </a:xfrm>
          <a:prstGeom prst="rect">
            <a:avLst/>
          </a:prstGeom>
          <a:noFill/>
        </p:spPr>
        <p:txBody>
          <a:bodyPr wrap="square" rtlCol="0">
            <a:spAutoFit/>
          </a:bodyPr>
          <a:lstStyle/>
          <a:p>
            <a:pPr algn="ctr"/>
            <a:r>
              <a:rPr lang="en-US" sz="2400" b="1" dirty="0"/>
              <a:t>DEGs of interest</a:t>
            </a:r>
            <a:r>
              <a:rPr lang="en-US" sz="2400" dirty="0"/>
              <a:t>: dissecting the senescence response from the desiccation response – comparing to FT NST is not particularly useful or meaningful because one cannot differentiate drought responsive genes from cellular death genes</a:t>
            </a:r>
            <a:endParaRPr lang="en-ZA" sz="2400" dirty="0"/>
          </a:p>
        </p:txBody>
      </p:sp>
      <p:pic>
        <p:nvPicPr>
          <p:cNvPr id="14" name="Picture 2" descr="Image result for dplyr">
            <a:extLst>
              <a:ext uri="{FF2B5EF4-FFF2-40B4-BE49-F238E27FC236}">
                <a16:creationId xmlns:a16="http://schemas.microsoft.com/office/drawing/2014/main" id="{094C711F-A892-4D05-9CAC-B4816B55D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43" y="1210630"/>
            <a:ext cx="1553533" cy="180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4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8BF780-C0CC-482C-BBAB-F1B2EF86F0B9}"/>
              </a:ext>
            </a:extLst>
          </p:cNvPr>
          <p:cNvSpPr/>
          <p:nvPr/>
        </p:nvSpPr>
        <p:spPr>
          <a:xfrm>
            <a:off x="5590822" y="5906800"/>
            <a:ext cx="1138208" cy="404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5F9C39A3-8A06-4F65-A37E-FAD17B9EEA6D}"/>
              </a:ext>
            </a:extLst>
          </p:cNvPr>
          <p:cNvSpPr/>
          <p:nvPr/>
        </p:nvSpPr>
        <p:spPr>
          <a:xfrm>
            <a:off x="3426573" y="5681622"/>
            <a:ext cx="1257755" cy="954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Box 1">
            <a:extLst>
              <a:ext uri="{FF2B5EF4-FFF2-40B4-BE49-F238E27FC236}">
                <a16:creationId xmlns:a16="http://schemas.microsoft.com/office/drawing/2014/main" id="{7CB70238-1023-41F1-938F-D5F81AB283D9}"/>
              </a:ext>
            </a:extLst>
          </p:cNvPr>
          <p:cNvSpPr txBox="1"/>
          <p:nvPr/>
        </p:nvSpPr>
        <p:spPr>
          <a:xfrm>
            <a:off x="2053277" y="81834"/>
            <a:ext cx="10899227" cy="461665"/>
          </a:xfrm>
          <a:prstGeom prst="rect">
            <a:avLst/>
          </a:prstGeom>
          <a:noFill/>
        </p:spPr>
        <p:txBody>
          <a:bodyPr wrap="square" rtlCol="0">
            <a:spAutoFit/>
          </a:bodyPr>
          <a:lstStyle/>
          <a:p>
            <a:r>
              <a:rPr lang="en-US" sz="2400" dirty="0"/>
              <a:t>Desiccome: Cellular context for senescence   </a:t>
            </a:r>
            <a:endParaRPr lang="en-ZA" sz="2400" dirty="0"/>
          </a:p>
        </p:txBody>
      </p:sp>
      <p:sp>
        <p:nvSpPr>
          <p:cNvPr id="8" name="TextBox 7">
            <a:extLst>
              <a:ext uri="{FF2B5EF4-FFF2-40B4-BE49-F238E27FC236}">
                <a16:creationId xmlns:a16="http://schemas.microsoft.com/office/drawing/2014/main" id="{97C05800-3296-42FE-AD3A-27E78BA385D7}"/>
              </a:ext>
            </a:extLst>
          </p:cNvPr>
          <p:cNvSpPr txBox="1"/>
          <p:nvPr/>
        </p:nvSpPr>
        <p:spPr>
          <a:xfrm>
            <a:off x="351246" y="6277580"/>
            <a:ext cx="4573028" cy="369332"/>
          </a:xfrm>
          <a:prstGeom prst="rect">
            <a:avLst/>
          </a:prstGeom>
          <a:noFill/>
        </p:spPr>
        <p:txBody>
          <a:bodyPr wrap="square" rtlCol="0">
            <a:spAutoFit/>
          </a:bodyPr>
          <a:lstStyle/>
          <a:p>
            <a:r>
              <a:rPr lang="en-US" dirty="0">
                <a:hlinkClick r:id="rId3"/>
              </a:rPr>
              <a:t>https://astridite.shinyapps.io/XeroDesiccome</a:t>
            </a:r>
            <a:r>
              <a:rPr lang="en-US" dirty="0"/>
              <a:t> </a:t>
            </a:r>
            <a:endParaRPr lang="en-ZA" dirty="0"/>
          </a:p>
        </p:txBody>
      </p:sp>
      <p:pic>
        <p:nvPicPr>
          <p:cNvPr id="6" name="Picture 5" descr="A screenshot of text&#10;&#10;Description automatically generated">
            <a:extLst>
              <a:ext uri="{FF2B5EF4-FFF2-40B4-BE49-F238E27FC236}">
                <a16:creationId xmlns:a16="http://schemas.microsoft.com/office/drawing/2014/main" id="{EB7180F3-F908-499D-A3D6-32299E18A901}"/>
              </a:ext>
            </a:extLst>
          </p:cNvPr>
          <p:cNvPicPr>
            <a:picLocks noChangeAspect="1"/>
          </p:cNvPicPr>
          <p:nvPr/>
        </p:nvPicPr>
        <p:blipFill rotWithShape="1">
          <a:blip r:embed="rId4">
            <a:extLst>
              <a:ext uri="{28A0092B-C50C-407E-A947-70E740481C1C}">
                <a14:useLocalDpi xmlns:a14="http://schemas.microsoft.com/office/drawing/2010/main" val="0"/>
              </a:ext>
            </a:extLst>
          </a:blip>
          <a:srcRect b="15032"/>
          <a:stretch/>
        </p:blipFill>
        <p:spPr>
          <a:xfrm>
            <a:off x="4157042" y="554387"/>
            <a:ext cx="4747116" cy="5827121"/>
          </a:xfrm>
          <a:prstGeom prst="rect">
            <a:avLst/>
          </a:prstGeom>
        </p:spPr>
      </p:pic>
      <p:sp>
        <p:nvSpPr>
          <p:cNvPr id="11" name="TextBox 10">
            <a:extLst>
              <a:ext uri="{FF2B5EF4-FFF2-40B4-BE49-F238E27FC236}">
                <a16:creationId xmlns:a16="http://schemas.microsoft.com/office/drawing/2014/main" id="{7F14AA82-6257-4F6F-9392-898C94414B5B}"/>
              </a:ext>
            </a:extLst>
          </p:cNvPr>
          <p:cNvSpPr txBox="1"/>
          <p:nvPr/>
        </p:nvSpPr>
        <p:spPr>
          <a:xfrm>
            <a:off x="602131" y="1382156"/>
            <a:ext cx="3453319" cy="3693319"/>
          </a:xfrm>
          <a:prstGeom prst="rect">
            <a:avLst/>
          </a:prstGeom>
          <a:noFill/>
        </p:spPr>
        <p:txBody>
          <a:bodyPr wrap="square" rtlCol="0">
            <a:spAutoFit/>
          </a:bodyPr>
          <a:lstStyle/>
          <a:p>
            <a:r>
              <a:rPr lang="en-US" dirty="0"/>
              <a:t>Classical DT mechanisms in full swing in </a:t>
            </a:r>
            <a:r>
              <a:rPr lang="en-US" b="1" u="sng" dirty="0"/>
              <a:t>all three tissue types</a:t>
            </a:r>
            <a:r>
              <a:rPr lang="en-US" dirty="0"/>
              <a:t>:</a:t>
            </a:r>
          </a:p>
          <a:p>
            <a:r>
              <a:rPr lang="en-US" dirty="0"/>
              <a:t>LEAs, chaperone genes, anti-oxidants, stress responsive genes, lipid metabolism, etc. </a:t>
            </a:r>
          </a:p>
          <a:p>
            <a:endParaRPr lang="en-US" dirty="0"/>
          </a:p>
          <a:p>
            <a:endParaRPr lang="en-ZA" dirty="0"/>
          </a:p>
          <a:p>
            <a:r>
              <a:rPr lang="en-ZA" dirty="0"/>
              <a:t>ST has therefore not given up, but is a “</a:t>
            </a:r>
            <a:r>
              <a:rPr lang="en-ZA" dirty="0" err="1"/>
              <a:t>bittereinder</a:t>
            </a:r>
            <a:r>
              <a:rPr lang="en-ZA" dirty="0"/>
              <a:t>”</a:t>
            </a:r>
          </a:p>
          <a:p>
            <a:endParaRPr lang="en-ZA" dirty="0"/>
          </a:p>
          <a:p>
            <a:endParaRPr lang="en-ZA" dirty="0"/>
          </a:p>
          <a:p>
            <a:r>
              <a:rPr lang="en-ZA" dirty="0"/>
              <a:t>DT mechanisms in place when senescence is initiated</a:t>
            </a:r>
            <a:endParaRPr lang="en-US" dirty="0"/>
          </a:p>
        </p:txBody>
      </p:sp>
      <p:sp>
        <p:nvSpPr>
          <p:cNvPr id="12" name="TextBox 11">
            <a:extLst>
              <a:ext uri="{FF2B5EF4-FFF2-40B4-BE49-F238E27FC236}">
                <a16:creationId xmlns:a16="http://schemas.microsoft.com/office/drawing/2014/main" id="{B41D9233-3C0A-499A-A144-B6E87ADF2006}"/>
              </a:ext>
            </a:extLst>
          </p:cNvPr>
          <p:cNvSpPr txBox="1"/>
          <p:nvPr/>
        </p:nvSpPr>
        <p:spPr>
          <a:xfrm>
            <a:off x="8555045" y="557448"/>
            <a:ext cx="3453319" cy="923330"/>
          </a:xfrm>
          <a:prstGeom prst="rect">
            <a:avLst/>
          </a:prstGeom>
          <a:noFill/>
        </p:spPr>
        <p:txBody>
          <a:bodyPr wrap="square" rtlCol="0">
            <a:spAutoFit/>
          </a:bodyPr>
          <a:lstStyle/>
          <a:p>
            <a:r>
              <a:rPr lang="en-US" dirty="0"/>
              <a:t>Desiccome = genes significantly accumulated in tissues below 55% RWC relative to FT NST </a:t>
            </a:r>
            <a:endParaRPr lang="en-ZA" dirty="0"/>
          </a:p>
        </p:txBody>
      </p:sp>
      <p:pic>
        <p:nvPicPr>
          <p:cNvPr id="14" name="Picture 13">
            <a:extLst>
              <a:ext uri="{FF2B5EF4-FFF2-40B4-BE49-F238E27FC236}">
                <a16:creationId xmlns:a16="http://schemas.microsoft.com/office/drawing/2014/main" id="{3B31EF22-20F1-4D90-8F17-B168A66DFEA9}"/>
              </a:ext>
            </a:extLst>
          </p:cNvPr>
          <p:cNvPicPr>
            <a:picLocks noChangeAspect="1"/>
          </p:cNvPicPr>
          <p:nvPr/>
        </p:nvPicPr>
        <p:blipFill rotWithShape="1">
          <a:blip r:embed="rId5"/>
          <a:srcRect l="11614" r="11775"/>
          <a:stretch/>
        </p:blipFill>
        <p:spPr>
          <a:xfrm>
            <a:off x="8696695" y="1793877"/>
            <a:ext cx="3335665" cy="3143260"/>
          </a:xfrm>
          <a:prstGeom prst="rect">
            <a:avLst/>
          </a:prstGeom>
        </p:spPr>
      </p:pic>
      <p:cxnSp>
        <p:nvCxnSpPr>
          <p:cNvPr id="16" name="Straight Connector 15">
            <a:extLst>
              <a:ext uri="{FF2B5EF4-FFF2-40B4-BE49-F238E27FC236}">
                <a16:creationId xmlns:a16="http://schemas.microsoft.com/office/drawing/2014/main" id="{9CB2EDB2-3B11-4133-B743-12545BC76D14}"/>
              </a:ext>
            </a:extLst>
          </p:cNvPr>
          <p:cNvCxnSpPr/>
          <p:nvPr/>
        </p:nvCxnSpPr>
        <p:spPr>
          <a:xfrm>
            <a:off x="8904158" y="4917846"/>
            <a:ext cx="295306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7608301-C988-4F68-8BEE-6BB605110CF0}"/>
              </a:ext>
            </a:extLst>
          </p:cNvPr>
          <p:cNvSpPr txBox="1"/>
          <p:nvPr/>
        </p:nvSpPr>
        <p:spPr>
          <a:xfrm>
            <a:off x="8904158" y="5075475"/>
            <a:ext cx="2953062" cy="369332"/>
          </a:xfrm>
          <a:prstGeom prst="rect">
            <a:avLst/>
          </a:prstGeom>
          <a:noFill/>
        </p:spPr>
        <p:txBody>
          <a:bodyPr wrap="square" rtlCol="0">
            <a:spAutoFit/>
          </a:bodyPr>
          <a:lstStyle/>
          <a:p>
            <a:pPr algn="ctr"/>
            <a:r>
              <a:rPr lang="en-US" dirty="0"/>
              <a:t>Desiccome</a:t>
            </a:r>
            <a:endParaRPr lang="en-ZA" dirty="0"/>
          </a:p>
        </p:txBody>
      </p:sp>
      <p:pic>
        <p:nvPicPr>
          <p:cNvPr id="3074" name="Picture 2" descr="Image result for shiny r">
            <a:extLst>
              <a:ext uri="{FF2B5EF4-FFF2-40B4-BE49-F238E27FC236}">
                <a16:creationId xmlns:a16="http://schemas.microsoft.com/office/drawing/2014/main" id="{FF61A44E-0E14-44D9-84C5-C053FF08C7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3683" y="5394321"/>
            <a:ext cx="1404576" cy="14240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datatables r hexagon">
            <a:extLst>
              <a:ext uri="{FF2B5EF4-FFF2-40B4-BE49-F238E27FC236}">
                <a16:creationId xmlns:a16="http://schemas.microsoft.com/office/drawing/2014/main" id="{B43CA4F2-3714-472C-9886-497487266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77836" y="5417709"/>
            <a:ext cx="1169807" cy="135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960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C44E0-B8C6-40A9-8AEA-1261C2839430}"/>
              </a:ext>
            </a:extLst>
          </p:cNvPr>
          <p:cNvPicPr>
            <a:picLocks noChangeAspect="1"/>
          </p:cNvPicPr>
          <p:nvPr/>
        </p:nvPicPr>
        <p:blipFill rotWithShape="1">
          <a:blip r:embed="rId3"/>
          <a:srcRect l="5301" r="8167" b="7356"/>
          <a:stretch/>
        </p:blipFill>
        <p:spPr>
          <a:xfrm>
            <a:off x="7829664" y="2988471"/>
            <a:ext cx="4082713" cy="2833130"/>
          </a:xfrm>
          <a:prstGeom prst="rect">
            <a:avLst/>
          </a:prstGeom>
        </p:spPr>
      </p:pic>
      <p:pic>
        <p:nvPicPr>
          <p:cNvPr id="5" name="Picture 4">
            <a:extLst>
              <a:ext uri="{FF2B5EF4-FFF2-40B4-BE49-F238E27FC236}">
                <a16:creationId xmlns:a16="http://schemas.microsoft.com/office/drawing/2014/main" id="{298B7452-3B30-400F-A529-29C5709F5D66}"/>
              </a:ext>
            </a:extLst>
          </p:cNvPr>
          <p:cNvPicPr>
            <a:picLocks noChangeAspect="1"/>
          </p:cNvPicPr>
          <p:nvPr/>
        </p:nvPicPr>
        <p:blipFill rotWithShape="1">
          <a:blip r:embed="rId4"/>
          <a:srcRect b="11953"/>
          <a:stretch/>
        </p:blipFill>
        <p:spPr>
          <a:xfrm>
            <a:off x="3086602" y="591308"/>
            <a:ext cx="4758241" cy="6040471"/>
          </a:xfrm>
          <a:prstGeom prst="rect">
            <a:avLst/>
          </a:prstGeom>
        </p:spPr>
      </p:pic>
      <p:sp>
        <p:nvSpPr>
          <p:cNvPr id="10" name="Rectangle 9">
            <a:extLst>
              <a:ext uri="{FF2B5EF4-FFF2-40B4-BE49-F238E27FC236}">
                <a16:creationId xmlns:a16="http://schemas.microsoft.com/office/drawing/2014/main" id="{5F9C39A3-8A06-4F65-A37E-FAD17B9EEA6D}"/>
              </a:ext>
            </a:extLst>
          </p:cNvPr>
          <p:cNvSpPr/>
          <p:nvPr/>
        </p:nvSpPr>
        <p:spPr>
          <a:xfrm>
            <a:off x="3193109" y="6164603"/>
            <a:ext cx="1257755" cy="59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Box 1">
            <a:extLst>
              <a:ext uri="{FF2B5EF4-FFF2-40B4-BE49-F238E27FC236}">
                <a16:creationId xmlns:a16="http://schemas.microsoft.com/office/drawing/2014/main" id="{7CB70238-1023-41F1-938F-D5F81AB283D9}"/>
              </a:ext>
            </a:extLst>
          </p:cNvPr>
          <p:cNvSpPr txBox="1"/>
          <p:nvPr/>
        </p:nvSpPr>
        <p:spPr>
          <a:xfrm>
            <a:off x="224852" y="221976"/>
            <a:ext cx="10899227" cy="369332"/>
          </a:xfrm>
          <a:prstGeom prst="rect">
            <a:avLst/>
          </a:prstGeom>
          <a:noFill/>
        </p:spPr>
        <p:txBody>
          <a:bodyPr wrap="square" rtlCol="0">
            <a:spAutoFit/>
          </a:bodyPr>
          <a:lstStyle/>
          <a:p>
            <a:r>
              <a:rPr lang="en-US" dirty="0"/>
              <a:t>Senescome: extracting DEGs differentially accumulated in AD ST </a:t>
            </a:r>
            <a:endParaRPr lang="en-ZA" dirty="0"/>
          </a:p>
        </p:txBody>
      </p:sp>
      <p:sp>
        <p:nvSpPr>
          <p:cNvPr id="3" name="TextBox 2">
            <a:extLst>
              <a:ext uri="{FF2B5EF4-FFF2-40B4-BE49-F238E27FC236}">
                <a16:creationId xmlns:a16="http://schemas.microsoft.com/office/drawing/2014/main" id="{3F994A97-2ECF-4FD7-953C-CDE2B4D0219B}"/>
              </a:ext>
            </a:extLst>
          </p:cNvPr>
          <p:cNvSpPr txBox="1"/>
          <p:nvPr/>
        </p:nvSpPr>
        <p:spPr>
          <a:xfrm>
            <a:off x="224852" y="868540"/>
            <a:ext cx="2815849" cy="4401205"/>
          </a:xfrm>
          <a:prstGeom prst="rect">
            <a:avLst/>
          </a:prstGeom>
          <a:noFill/>
        </p:spPr>
        <p:txBody>
          <a:bodyPr wrap="square" rtlCol="0">
            <a:spAutoFit/>
          </a:bodyPr>
          <a:lstStyle/>
          <a:p>
            <a:r>
              <a:rPr lang="en-US" sz="2000" dirty="0"/>
              <a:t>“Greatest hits of death”:</a:t>
            </a:r>
          </a:p>
          <a:p>
            <a:r>
              <a:rPr lang="en-US" sz="2000" dirty="0"/>
              <a:t>Protein degradation, DNA cleavage,</a:t>
            </a:r>
          </a:p>
          <a:p>
            <a:r>
              <a:rPr lang="en-US" sz="2000" dirty="0"/>
              <a:t>cell death (ACD11, YLS), hormone binding and metabolism (ethylene and salicylic acid), transport (N, C, K, P) </a:t>
            </a:r>
          </a:p>
          <a:p>
            <a:endParaRPr lang="en-US" sz="2000" dirty="0"/>
          </a:p>
          <a:p>
            <a:r>
              <a:rPr lang="en-US" sz="2000" dirty="0"/>
              <a:t>Metabolism overdrive:</a:t>
            </a:r>
          </a:p>
          <a:p>
            <a:r>
              <a:rPr lang="en-US" sz="2000" dirty="0"/>
              <a:t>electron transport, </a:t>
            </a:r>
            <a:r>
              <a:rPr lang="en-US" sz="2000" dirty="0" err="1"/>
              <a:t>Aox</a:t>
            </a:r>
            <a:r>
              <a:rPr lang="en-US" sz="2000" dirty="0"/>
              <a:t>, beta-oxidation, fermentation</a:t>
            </a:r>
          </a:p>
          <a:p>
            <a:endParaRPr lang="en-ZA" sz="2000" dirty="0"/>
          </a:p>
        </p:txBody>
      </p:sp>
      <p:sp>
        <p:nvSpPr>
          <p:cNvPr id="9" name="TextBox 8">
            <a:extLst>
              <a:ext uri="{FF2B5EF4-FFF2-40B4-BE49-F238E27FC236}">
                <a16:creationId xmlns:a16="http://schemas.microsoft.com/office/drawing/2014/main" id="{5A61CB71-97F3-40B2-8637-1F6E8FAED7CB}"/>
              </a:ext>
            </a:extLst>
          </p:cNvPr>
          <p:cNvSpPr txBox="1"/>
          <p:nvPr/>
        </p:nvSpPr>
        <p:spPr>
          <a:xfrm>
            <a:off x="224852" y="6367070"/>
            <a:ext cx="4573028" cy="369332"/>
          </a:xfrm>
          <a:prstGeom prst="rect">
            <a:avLst/>
          </a:prstGeom>
          <a:noFill/>
        </p:spPr>
        <p:txBody>
          <a:bodyPr wrap="square" rtlCol="0">
            <a:spAutoFit/>
          </a:bodyPr>
          <a:lstStyle/>
          <a:p>
            <a:r>
              <a:rPr lang="en-US" dirty="0">
                <a:hlinkClick r:id="rId5"/>
              </a:rPr>
              <a:t>https://astridite.shinyapps.io/XeroSenescome</a:t>
            </a:r>
            <a:r>
              <a:rPr lang="en-US" dirty="0"/>
              <a:t> </a:t>
            </a:r>
            <a:endParaRPr lang="en-ZA" dirty="0"/>
          </a:p>
        </p:txBody>
      </p:sp>
      <p:cxnSp>
        <p:nvCxnSpPr>
          <p:cNvPr id="11" name="Straight Connector 10">
            <a:extLst>
              <a:ext uri="{FF2B5EF4-FFF2-40B4-BE49-F238E27FC236}">
                <a16:creationId xmlns:a16="http://schemas.microsoft.com/office/drawing/2014/main" id="{FE2A5796-BF4D-4E2D-ABF6-499AEB68BEB2}"/>
              </a:ext>
            </a:extLst>
          </p:cNvPr>
          <p:cNvCxnSpPr/>
          <p:nvPr/>
        </p:nvCxnSpPr>
        <p:spPr>
          <a:xfrm flipV="1">
            <a:off x="9024079" y="2443397"/>
            <a:ext cx="524655" cy="985603"/>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E5E507-CD79-4495-924F-F76C910500C3}"/>
              </a:ext>
            </a:extLst>
          </p:cNvPr>
          <p:cNvSpPr txBox="1"/>
          <p:nvPr/>
        </p:nvSpPr>
        <p:spPr>
          <a:xfrm>
            <a:off x="8949127" y="2083633"/>
            <a:ext cx="2383436" cy="369332"/>
          </a:xfrm>
          <a:prstGeom prst="rect">
            <a:avLst/>
          </a:prstGeom>
          <a:noFill/>
        </p:spPr>
        <p:txBody>
          <a:bodyPr wrap="square" rtlCol="0">
            <a:spAutoFit/>
          </a:bodyPr>
          <a:lstStyle/>
          <a:p>
            <a:r>
              <a:rPr lang="en-US" dirty="0"/>
              <a:t>Senescome</a:t>
            </a:r>
            <a:endParaRPr lang="en-ZA" dirty="0"/>
          </a:p>
        </p:txBody>
      </p:sp>
      <p:cxnSp>
        <p:nvCxnSpPr>
          <p:cNvPr id="13" name="Straight Connector 12">
            <a:extLst>
              <a:ext uri="{FF2B5EF4-FFF2-40B4-BE49-F238E27FC236}">
                <a16:creationId xmlns:a16="http://schemas.microsoft.com/office/drawing/2014/main" id="{51E27923-4316-4B5D-A545-D220F288496B}"/>
              </a:ext>
            </a:extLst>
          </p:cNvPr>
          <p:cNvCxnSpPr>
            <a:cxnSpLocks/>
          </p:cNvCxnSpPr>
          <p:nvPr/>
        </p:nvCxnSpPr>
        <p:spPr>
          <a:xfrm flipH="1" flipV="1">
            <a:off x="10062146" y="5002792"/>
            <a:ext cx="257511" cy="103244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16D96C5-D4B7-4711-A7F6-EBF6D0A38970}"/>
              </a:ext>
            </a:extLst>
          </p:cNvPr>
          <p:cNvSpPr txBox="1"/>
          <p:nvPr/>
        </p:nvSpPr>
        <p:spPr>
          <a:xfrm>
            <a:off x="9871020" y="6042024"/>
            <a:ext cx="2383436" cy="369332"/>
          </a:xfrm>
          <a:prstGeom prst="rect">
            <a:avLst/>
          </a:prstGeom>
          <a:noFill/>
        </p:spPr>
        <p:txBody>
          <a:bodyPr wrap="square" rtlCol="0">
            <a:spAutoFit/>
          </a:bodyPr>
          <a:lstStyle/>
          <a:p>
            <a:r>
              <a:rPr lang="en-US" dirty="0"/>
              <a:t>Desiccome</a:t>
            </a:r>
            <a:endParaRPr lang="en-ZA" dirty="0"/>
          </a:p>
        </p:txBody>
      </p:sp>
      <p:cxnSp>
        <p:nvCxnSpPr>
          <p:cNvPr id="14" name="Straight Connector 13">
            <a:extLst>
              <a:ext uri="{FF2B5EF4-FFF2-40B4-BE49-F238E27FC236}">
                <a16:creationId xmlns:a16="http://schemas.microsoft.com/office/drawing/2014/main" id="{1FD8C34C-F506-42AA-A5A0-1FA466FDFD9C}"/>
              </a:ext>
            </a:extLst>
          </p:cNvPr>
          <p:cNvCxnSpPr>
            <a:cxnSpLocks/>
          </p:cNvCxnSpPr>
          <p:nvPr/>
        </p:nvCxnSpPr>
        <p:spPr>
          <a:xfrm flipV="1">
            <a:off x="10610118" y="4996004"/>
            <a:ext cx="356144" cy="103923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089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D21184-F35A-4CBF-94AB-8BD61DD00A51}"/>
              </a:ext>
            </a:extLst>
          </p:cNvPr>
          <p:cNvSpPr txBox="1"/>
          <p:nvPr/>
        </p:nvSpPr>
        <p:spPr>
          <a:xfrm>
            <a:off x="1680754" y="1672046"/>
            <a:ext cx="9178835" cy="646331"/>
          </a:xfrm>
          <a:prstGeom prst="rect">
            <a:avLst/>
          </a:prstGeom>
          <a:noFill/>
        </p:spPr>
        <p:txBody>
          <a:bodyPr wrap="square" rtlCol="0">
            <a:spAutoFit/>
          </a:bodyPr>
          <a:lstStyle/>
          <a:p>
            <a:r>
              <a:rPr lang="en-US" dirty="0"/>
              <a:t>So we have the genes responsible for cellular death, which are only expressed in the most extreme conditions, but how are they regulated? </a:t>
            </a:r>
            <a:endParaRPr lang="en-ZA" dirty="0"/>
          </a:p>
        </p:txBody>
      </p:sp>
    </p:spTree>
    <p:extLst>
      <p:ext uri="{BB962C8B-B14F-4D97-AF65-F5344CB8AC3E}">
        <p14:creationId xmlns:p14="http://schemas.microsoft.com/office/powerpoint/2010/main" val="314742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5BF9853-6E69-40E9-B7C3-E9E85E866C5A}"/>
              </a:ext>
            </a:extLst>
          </p:cNvPr>
          <p:cNvSpPr txBox="1"/>
          <p:nvPr/>
        </p:nvSpPr>
        <p:spPr>
          <a:xfrm>
            <a:off x="1696274" y="340414"/>
            <a:ext cx="10133351" cy="523220"/>
          </a:xfrm>
          <a:prstGeom prst="rect">
            <a:avLst/>
          </a:prstGeom>
          <a:noFill/>
        </p:spPr>
        <p:txBody>
          <a:bodyPr wrap="square" rtlCol="0">
            <a:spAutoFit/>
          </a:bodyPr>
          <a:lstStyle/>
          <a:p>
            <a:r>
              <a:rPr lang="en-US" sz="2800" dirty="0"/>
              <a:t>How is expression of these senescence genes activated?</a:t>
            </a:r>
            <a:endParaRPr lang="en-ZA" sz="2800" dirty="0"/>
          </a:p>
        </p:txBody>
      </p:sp>
      <p:sp>
        <p:nvSpPr>
          <p:cNvPr id="15" name="Rectangle 14">
            <a:extLst>
              <a:ext uri="{FF2B5EF4-FFF2-40B4-BE49-F238E27FC236}">
                <a16:creationId xmlns:a16="http://schemas.microsoft.com/office/drawing/2014/main" id="{E303674B-C098-431B-AF53-19BEF8351C8E}"/>
              </a:ext>
            </a:extLst>
          </p:cNvPr>
          <p:cNvSpPr/>
          <p:nvPr/>
        </p:nvSpPr>
        <p:spPr>
          <a:xfrm>
            <a:off x="1915886" y="2344022"/>
            <a:ext cx="7332617" cy="762305"/>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15">
            <a:extLst>
              <a:ext uri="{FF2B5EF4-FFF2-40B4-BE49-F238E27FC236}">
                <a16:creationId xmlns:a16="http://schemas.microsoft.com/office/drawing/2014/main" id="{8E612601-D186-4A8E-B46C-1C495362C7CA}"/>
              </a:ext>
            </a:extLst>
          </p:cNvPr>
          <p:cNvSpPr/>
          <p:nvPr/>
        </p:nvSpPr>
        <p:spPr>
          <a:xfrm>
            <a:off x="4767942" y="3446416"/>
            <a:ext cx="4045131" cy="136169"/>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ectangle 17">
            <a:extLst>
              <a:ext uri="{FF2B5EF4-FFF2-40B4-BE49-F238E27FC236}">
                <a16:creationId xmlns:a16="http://schemas.microsoft.com/office/drawing/2014/main" id="{B483219B-97A1-4220-953C-FA7EF24B755A}"/>
              </a:ext>
            </a:extLst>
          </p:cNvPr>
          <p:cNvSpPr/>
          <p:nvPr/>
        </p:nvSpPr>
        <p:spPr>
          <a:xfrm>
            <a:off x="5003075" y="3922673"/>
            <a:ext cx="4045131" cy="136169"/>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ectangle 18">
            <a:extLst>
              <a:ext uri="{FF2B5EF4-FFF2-40B4-BE49-F238E27FC236}">
                <a16:creationId xmlns:a16="http://schemas.microsoft.com/office/drawing/2014/main" id="{596C079F-A09F-4B28-B98C-85D84A71AAC0}"/>
              </a:ext>
            </a:extLst>
          </p:cNvPr>
          <p:cNvSpPr/>
          <p:nvPr/>
        </p:nvSpPr>
        <p:spPr>
          <a:xfrm>
            <a:off x="2299063" y="2344023"/>
            <a:ext cx="1750423" cy="762304"/>
          </a:xfrm>
          <a:prstGeom prst="rect">
            <a:avLst/>
          </a:prstGeom>
          <a:solidFill>
            <a:srgbClr val="C00000"/>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Promoter</a:t>
            </a:r>
            <a:endParaRPr lang="en-ZA" sz="2800" dirty="0"/>
          </a:p>
        </p:txBody>
      </p:sp>
      <p:sp>
        <p:nvSpPr>
          <p:cNvPr id="20" name="Rectangle 19">
            <a:extLst>
              <a:ext uri="{FF2B5EF4-FFF2-40B4-BE49-F238E27FC236}">
                <a16:creationId xmlns:a16="http://schemas.microsoft.com/office/drawing/2014/main" id="{070B02BA-95C9-47E9-9DCC-F05E5312D22C}"/>
              </a:ext>
            </a:extLst>
          </p:cNvPr>
          <p:cNvSpPr/>
          <p:nvPr/>
        </p:nvSpPr>
        <p:spPr>
          <a:xfrm>
            <a:off x="4767942" y="4398930"/>
            <a:ext cx="4045131" cy="136169"/>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Box 1">
            <a:extLst>
              <a:ext uri="{FF2B5EF4-FFF2-40B4-BE49-F238E27FC236}">
                <a16:creationId xmlns:a16="http://schemas.microsoft.com/office/drawing/2014/main" id="{125EF03A-5C37-45A4-B26E-C6E7226DEBAE}"/>
              </a:ext>
            </a:extLst>
          </p:cNvPr>
          <p:cNvSpPr txBox="1"/>
          <p:nvPr/>
        </p:nvSpPr>
        <p:spPr>
          <a:xfrm>
            <a:off x="5451566" y="2463564"/>
            <a:ext cx="2447108" cy="523220"/>
          </a:xfrm>
          <a:prstGeom prst="rect">
            <a:avLst/>
          </a:prstGeom>
          <a:noFill/>
        </p:spPr>
        <p:txBody>
          <a:bodyPr wrap="square" rtlCol="0">
            <a:spAutoFit/>
          </a:bodyPr>
          <a:lstStyle/>
          <a:p>
            <a:r>
              <a:rPr lang="en-US" sz="2800" dirty="0">
                <a:solidFill>
                  <a:schemeClr val="bg1"/>
                </a:solidFill>
              </a:rPr>
              <a:t>Coding region</a:t>
            </a:r>
            <a:endParaRPr lang="en-ZA" sz="2800" dirty="0">
              <a:solidFill>
                <a:schemeClr val="bg1"/>
              </a:solidFill>
            </a:endParaRPr>
          </a:p>
        </p:txBody>
      </p:sp>
      <p:sp>
        <p:nvSpPr>
          <p:cNvPr id="21" name="TextBox 20">
            <a:extLst>
              <a:ext uri="{FF2B5EF4-FFF2-40B4-BE49-F238E27FC236}">
                <a16:creationId xmlns:a16="http://schemas.microsoft.com/office/drawing/2014/main" id="{EC50F621-2F73-4CA9-9AF7-1E2AD9886456}"/>
              </a:ext>
            </a:extLst>
          </p:cNvPr>
          <p:cNvSpPr txBox="1"/>
          <p:nvPr/>
        </p:nvSpPr>
        <p:spPr>
          <a:xfrm>
            <a:off x="1029324" y="5351444"/>
            <a:ext cx="10133351" cy="523220"/>
          </a:xfrm>
          <a:prstGeom prst="rect">
            <a:avLst/>
          </a:prstGeom>
          <a:noFill/>
        </p:spPr>
        <p:txBody>
          <a:bodyPr wrap="square" rtlCol="0">
            <a:spAutoFit/>
          </a:bodyPr>
          <a:lstStyle/>
          <a:p>
            <a:r>
              <a:rPr lang="en-US" sz="2800" dirty="0"/>
              <a:t>Are the senescence genes under the control of the same promoters?</a:t>
            </a:r>
            <a:endParaRPr lang="en-ZA" sz="2800" dirty="0"/>
          </a:p>
        </p:txBody>
      </p:sp>
      <p:sp>
        <p:nvSpPr>
          <p:cNvPr id="5" name="Oval 4">
            <a:extLst>
              <a:ext uri="{FF2B5EF4-FFF2-40B4-BE49-F238E27FC236}">
                <a16:creationId xmlns:a16="http://schemas.microsoft.com/office/drawing/2014/main" id="{B5CDC28C-C46F-43FF-8BDF-588B6178E518}"/>
              </a:ext>
            </a:extLst>
          </p:cNvPr>
          <p:cNvSpPr/>
          <p:nvPr/>
        </p:nvSpPr>
        <p:spPr>
          <a:xfrm>
            <a:off x="4101737" y="2057454"/>
            <a:ext cx="1079863" cy="12888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9300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88D619BC-14EF-4E07-9B19-2D891EE43A24}"/>
              </a:ext>
            </a:extLst>
          </p:cNvPr>
          <p:cNvGrpSpPr/>
          <p:nvPr/>
        </p:nvGrpSpPr>
        <p:grpSpPr>
          <a:xfrm>
            <a:off x="661246" y="1022773"/>
            <a:ext cx="4950377" cy="5462295"/>
            <a:chOff x="660400" y="1022425"/>
            <a:chExt cx="4950377" cy="5462295"/>
          </a:xfrm>
        </p:grpSpPr>
        <p:sp>
          <p:nvSpPr>
            <p:cNvPr id="3" name="Rectangle 2">
              <a:extLst>
                <a:ext uri="{FF2B5EF4-FFF2-40B4-BE49-F238E27FC236}">
                  <a16:creationId xmlns:a16="http://schemas.microsoft.com/office/drawing/2014/main" id="{FF051B5A-A590-4FA4-8085-E5160A9DD5DE}"/>
                </a:ext>
              </a:extLst>
            </p:cNvPr>
            <p:cNvSpPr/>
            <p:nvPr/>
          </p:nvSpPr>
          <p:spPr>
            <a:xfrm>
              <a:off x="660400" y="1330447"/>
              <a:ext cx="4950377" cy="5154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26" name="Picture 2" descr="Image result for correlation">
              <a:extLst>
                <a:ext uri="{FF2B5EF4-FFF2-40B4-BE49-F238E27FC236}">
                  <a16:creationId xmlns:a16="http://schemas.microsoft.com/office/drawing/2014/main" id="{2070B0A5-48A8-4DAC-98AC-379EEA225F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7" r="66206" b="72194"/>
            <a:stretch/>
          </p:blipFill>
          <p:spPr bwMode="auto">
            <a:xfrm>
              <a:off x="1525671" y="1127900"/>
              <a:ext cx="4024733" cy="303778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706A62-A2C1-4C62-95B3-C54E8886BF52}"/>
                </a:ext>
              </a:extLst>
            </p:cNvPr>
            <p:cNvSpPr/>
            <p:nvPr/>
          </p:nvSpPr>
          <p:spPr>
            <a:xfrm>
              <a:off x="1746451" y="5392311"/>
              <a:ext cx="416642" cy="44694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Oval 71">
              <a:extLst>
                <a:ext uri="{FF2B5EF4-FFF2-40B4-BE49-F238E27FC236}">
                  <a16:creationId xmlns:a16="http://schemas.microsoft.com/office/drawing/2014/main" id="{207E9973-BE66-4DEF-B93B-3E9F1F7A85B9}"/>
                </a:ext>
              </a:extLst>
            </p:cNvPr>
            <p:cNvSpPr/>
            <p:nvPr/>
          </p:nvSpPr>
          <p:spPr>
            <a:xfrm>
              <a:off x="4250475" y="5392311"/>
              <a:ext cx="416642" cy="44694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TextBox 5">
              <a:extLst>
                <a:ext uri="{FF2B5EF4-FFF2-40B4-BE49-F238E27FC236}">
                  <a16:creationId xmlns:a16="http://schemas.microsoft.com/office/drawing/2014/main" id="{7DC4AC32-DC19-4B30-BEB4-581609681486}"/>
                </a:ext>
              </a:extLst>
            </p:cNvPr>
            <p:cNvSpPr txBox="1"/>
            <p:nvPr/>
          </p:nvSpPr>
          <p:spPr>
            <a:xfrm>
              <a:off x="2676045" y="4126086"/>
              <a:ext cx="2412214" cy="369332"/>
            </a:xfrm>
            <a:prstGeom prst="rect">
              <a:avLst/>
            </a:prstGeom>
            <a:noFill/>
          </p:spPr>
          <p:txBody>
            <a:bodyPr wrap="square" rtlCol="0">
              <a:spAutoFit/>
            </a:bodyPr>
            <a:lstStyle/>
            <a:p>
              <a:r>
                <a:rPr lang="en-US" dirty="0"/>
                <a:t>FPKM gene 2</a:t>
              </a:r>
              <a:endParaRPr lang="en-ZA" dirty="0"/>
            </a:p>
          </p:txBody>
        </p:sp>
        <p:sp>
          <p:nvSpPr>
            <p:cNvPr id="74" name="TextBox 73">
              <a:extLst>
                <a:ext uri="{FF2B5EF4-FFF2-40B4-BE49-F238E27FC236}">
                  <a16:creationId xmlns:a16="http://schemas.microsoft.com/office/drawing/2014/main" id="{0A7B901E-547B-472C-9464-126BBDA761AF}"/>
                </a:ext>
              </a:extLst>
            </p:cNvPr>
            <p:cNvSpPr txBox="1"/>
            <p:nvPr/>
          </p:nvSpPr>
          <p:spPr>
            <a:xfrm rot="16200000">
              <a:off x="68605" y="2043866"/>
              <a:ext cx="2412214" cy="369332"/>
            </a:xfrm>
            <a:prstGeom prst="rect">
              <a:avLst/>
            </a:prstGeom>
            <a:noFill/>
          </p:spPr>
          <p:txBody>
            <a:bodyPr wrap="square" rtlCol="0">
              <a:spAutoFit/>
            </a:bodyPr>
            <a:lstStyle/>
            <a:p>
              <a:r>
                <a:rPr lang="en-US" dirty="0"/>
                <a:t>FPKM gene 1</a:t>
              </a:r>
              <a:endParaRPr lang="en-ZA" dirty="0"/>
            </a:p>
          </p:txBody>
        </p:sp>
        <p:cxnSp>
          <p:nvCxnSpPr>
            <p:cNvPr id="71" name="Straight Connector 70">
              <a:extLst>
                <a:ext uri="{FF2B5EF4-FFF2-40B4-BE49-F238E27FC236}">
                  <a16:creationId xmlns:a16="http://schemas.microsoft.com/office/drawing/2014/main" id="{719B8CE4-4E0F-4923-91F6-B0C66D299BA4}"/>
                </a:ext>
              </a:extLst>
            </p:cNvPr>
            <p:cNvCxnSpPr>
              <a:cxnSpLocks/>
              <a:stCxn id="4" idx="6"/>
              <a:endCxn id="72" idx="2"/>
            </p:cNvCxnSpPr>
            <p:nvPr/>
          </p:nvCxnSpPr>
          <p:spPr>
            <a:xfrm>
              <a:off x="2163093" y="5615782"/>
              <a:ext cx="2087382"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BECBBA9-730D-4F31-9A51-776E8275A067}"/>
                </a:ext>
              </a:extLst>
            </p:cNvPr>
            <p:cNvCxnSpPr>
              <a:cxnSpLocks/>
            </p:cNvCxnSpPr>
            <p:nvPr/>
          </p:nvCxnSpPr>
          <p:spPr>
            <a:xfrm>
              <a:off x="1607387" y="4107078"/>
              <a:ext cx="1421563" cy="1461748"/>
            </a:xfrm>
            <a:prstGeom prst="line">
              <a:avLst/>
            </a:prstGeom>
            <a:ln w="19050">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17CFD46-32C1-42E3-892F-17B229AD6FC3}"/>
                </a:ext>
              </a:extLst>
            </p:cNvPr>
            <p:cNvCxnSpPr>
              <a:cxnSpLocks/>
            </p:cNvCxnSpPr>
            <p:nvPr/>
          </p:nvCxnSpPr>
          <p:spPr>
            <a:xfrm flipH="1">
              <a:off x="3505250" y="4106949"/>
              <a:ext cx="1760735" cy="14715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CB83E03-5EA4-42E7-919F-A12737300BBE}"/>
                </a:ext>
              </a:extLst>
            </p:cNvPr>
            <p:cNvSpPr txBox="1"/>
            <p:nvPr/>
          </p:nvSpPr>
          <p:spPr>
            <a:xfrm>
              <a:off x="2527186" y="4792299"/>
              <a:ext cx="1684007" cy="369332"/>
            </a:xfrm>
            <a:prstGeom prst="rect">
              <a:avLst/>
            </a:prstGeom>
            <a:noFill/>
          </p:spPr>
          <p:txBody>
            <a:bodyPr wrap="square" rtlCol="0">
              <a:spAutoFit/>
            </a:bodyPr>
            <a:lstStyle/>
            <a:p>
              <a:r>
                <a:rPr lang="en-US" dirty="0"/>
                <a:t>PCC (R) </a:t>
              </a:r>
              <a:r>
                <a:rPr lang="en-ZA" dirty="0"/>
                <a:t>≥</a:t>
              </a:r>
              <a:r>
                <a:rPr lang="en-US" dirty="0"/>
                <a:t> 0.94</a:t>
              </a:r>
              <a:endParaRPr lang="en-ZA" dirty="0"/>
            </a:p>
          </p:txBody>
        </p:sp>
      </p:grpSp>
      <p:sp>
        <p:nvSpPr>
          <p:cNvPr id="84" name="TextBox 83">
            <a:extLst>
              <a:ext uri="{FF2B5EF4-FFF2-40B4-BE49-F238E27FC236}">
                <a16:creationId xmlns:a16="http://schemas.microsoft.com/office/drawing/2014/main" id="{E76CD403-4E9F-4AF6-AE0D-2150A46238F9}"/>
              </a:ext>
            </a:extLst>
          </p:cNvPr>
          <p:cNvSpPr txBox="1"/>
          <p:nvPr/>
        </p:nvSpPr>
        <p:spPr>
          <a:xfrm>
            <a:off x="383833" y="86291"/>
            <a:ext cx="9410544" cy="1200329"/>
          </a:xfrm>
          <a:prstGeom prst="rect">
            <a:avLst/>
          </a:prstGeom>
          <a:noFill/>
        </p:spPr>
        <p:txBody>
          <a:bodyPr wrap="square" rtlCol="0">
            <a:spAutoFit/>
          </a:bodyPr>
          <a:lstStyle/>
          <a:p>
            <a:r>
              <a:rPr lang="en-US" sz="2400" dirty="0"/>
              <a:t>Co-expression Network Analysis</a:t>
            </a:r>
          </a:p>
          <a:p>
            <a:r>
              <a:rPr lang="en-US" sz="2400" dirty="0"/>
              <a:t>Which genes are highly correlated in terms of their expression and can we use this to find promoters?</a:t>
            </a:r>
            <a:endParaRPr lang="en-ZA" sz="2400" dirty="0"/>
          </a:p>
        </p:txBody>
      </p:sp>
      <p:sp>
        <p:nvSpPr>
          <p:cNvPr id="90" name="TextBox 89">
            <a:extLst>
              <a:ext uri="{FF2B5EF4-FFF2-40B4-BE49-F238E27FC236}">
                <a16:creationId xmlns:a16="http://schemas.microsoft.com/office/drawing/2014/main" id="{169FA928-A9A5-43DA-B2C1-1C359B5908C4}"/>
              </a:ext>
            </a:extLst>
          </p:cNvPr>
          <p:cNvSpPr txBox="1"/>
          <p:nvPr/>
        </p:nvSpPr>
        <p:spPr>
          <a:xfrm>
            <a:off x="1804819" y="5435343"/>
            <a:ext cx="408188" cy="369332"/>
          </a:xfrm>
          <a:prstGeom prst="rect">
            <a:avLst/>
          </a:prstGeom>
          <a:noFill/>
        </p:spPr>
        <p:txBody>
          <a:bodyPr wrap="square" rtlCol="0">
            <a:spAutoFit/>
          </a:bodyPr>
          <a:lstStyle/>
          <a:p>
            <a:r>
              <a:rPr lang="en-US" dirty="0"/>
              <a:t>1</a:t>
            </a:r>
            <a:endParaRPr lang="en-ZA" dirty="0"/>
          </a:p>
        </p:txBody>
      </p:sp>
      <p:sp>
        <p:nvSpPr>
          <p:cNvPr id="92" name="TextBox 91">
            <a:extLst>
              <a:ext uri="{FF2B5EF4-FFF2-40B4-BE49-F238E27FC236}">
                <a16:creationId xmlns:a16="http://schemas.microsoft.com/office/drawing/2014/main" id="{98A5BF8E-CB38-423A-995E-0AC94EEC7E2C}"/>
              </a:ext>
            </a:extLst>
          </p:cNvPr>
          <p:cNvSpPr txBox="1"/>
          <p:nvPr/>
        </p:nvSpPr>
        <p:spPr>
          <a:xfrm>
            <a:off x="4302211" y="5432248"/>
            <a:ext cx="408188" cy="369332"/>
          </a:xfrm>
          <a:prstGeom prst="rect">
            <a:avLst/>
          </a:prstGeom>
          <a:noFill/>
        </p:spPr>
        <p:txBody>
          <a:bodyPr wrap="square" rtlCol="0">
            <a:spAutoFit/>
          </a:bodyPr>
          <a:lstStyle/>
          <a:p>
            <a:r>
              <a:rPr lang="en-US" dirty="0"/>
              <a:t>2</a:t>
            </a:r>
            <a:endParaRPr lang="en-ZA" dirty="0"/>
          </a:p>
        </p:txBody>
      </p:sp>
      <p:pic>
        <p:nvPicPr>
          <p:cNvPr id="70" name="Picture 69">
            <a:extLst>
              <a:ext uri="{FF2B5EF4-FFF2-40B4-BE49-F238E27FC236}">
                <a16:creationId xmlns:a16="http://schemas.microsoft.com/office/drawing/2014/main" id="{9CB0D140-3068-4B6F-80A4-D3A73AC65297}"/>
              </a:ext>
            </a:extLst>
          </p:cNvPr>
          <p:cNvPicPr>
            <a:picLocks noChangeAspect="1"/>
          </p:cNvPicPr>
          <p:nvPr/>
        </p:nvPicPr>
        <p:blipFill>
          <a:blip r:embed="rId4"/>
          <a:stretch>
            <a:fillRect/>
          </a:stretch>
        </p:blipFill>
        <p:spPr>
          <a:xfrm>
            <a:off x="5970743" y="1128248"/>
            <a:ext cx="5480779" cy="5212532"/>
          </a:xfrm>
          <a:prstGeom prst="rect">
            <a:avLst/>
          </a:prstGeom>
        </p:spPr>
      </p:pic>
      <p:sp>
        <p:nvSpPr>
          <p:cNvPr id="73" name="Rectangle 72">
            <a:extLst>
              <a:ext uri="{FF2B5EF4-FFF2-40B4-BE49-F238E27FC236}">
                <a16:creationId xmlns:a16="http://schemas.microsoft.com/office/drawing/2014/main" id="{47499E20-1B5C-4F12-8525-F2E754C3941A}"/>
              </a:ext>
            </a:extLst>
          </p:cNvPr>
          <p:cNvSpPr/>
          <p:nvPr/>
        </p:nvSpPr>
        <p:spPr>
          <a:xfrm>
            <a:off x="438422" y="6387736"/>
            <a:ext cx="7329624" cy="369332"/>
          </a:xfrm>
          <a:prstGeom prst="rect">
            <a:avLst/>
          </a:prstGeom>
        </p:spPr>
        <p:txBody>
          <a:bodyPr wrap="square">
            <a:spAutoFit/>
          </a:bodyPr>
          <a:lstStyle/>
          <a:p>
            <a:r>
              <a:rPr lang="en-ZA" dirty="0">
                <a:hlinkClick r:id="rId5"/>
              </a:rPr>
              <a:t>https://github.com/astridite/transcriptome_coexpression_network</a:t>
            </a:r>
            <a:endParaRPr lang="en-ZA" dirty="0"/>
          </a:p>
        </p:txBody>
      </p:sp>
    </p:spTree>
    <p:extLst>
      <p:ext uri="{BB962C8B-B14F-4D97-AF65-F5344CB8AC3E}">
        <p14:creationId xmlns:p14="http://schemas.microsoft.com/office/powerpoint/2010/main" val="3725590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3F728B0-A246-4DB0-A888-4FE989B9A204}"/>
              </a:ext>
            </a:extLst>
          </p:cNvPr>
          <p:cNvGrpSpPr/>
          <p:nvPr/>
        </p:nvGrpSpPr>
        <p:grpSpPr>
          <a:xfrm>
            <a:off x="862512" y="1334728"/>
            <a:ext cx="10466976" cy="5154745"/>
            <a:chOff x="1019313" y="291119"/>
            <a:chExt cx="10466976" cy="5154745"/>
          </a:xfrm>
        </p:grpSpPr>
        <p:pic>
          <p:nvPicPr>
            <p:cNvPr id="5" name="Picture 4">
              <a:extLst>
                <a:ext uri="{FF2B5EF4-FFF2-40B4-BE49-F238E27FC236}">
                  <a16:creationId xmlns:a16="http://schemas.microsoft.com/office/drawing/2014/main" id="{CECA1DDC-82CB-4786-B449-4A708BDC2FC5}"/>
                </a:ext>
              </a:extLst>
            </p:cNvPr>
            <p:cNvPicPr>
              <a:picLocks noChangeAspect="1"/>
            </p:cNvPicPr>
            <p:nvPr/>
          </p:nvPicPr>
          <p:blipFill rotWithShape="1">
            <a:blip r:embed="rId3">
              <a:extLst>
                <a:ext uri="{28A0092B-C50C-407E-A947-70E740481C1C}">
                  <a14:useLocalDpi xmlns:a14="http://schemas.microsoft.com/office/drawing/2010/main" val="0"/>
                </a:ext>
              </a:extLst>
            </a:blip>
            <a:srcRect l="25457" t="1238" r="25070" b="62005"/>
            <a:stretch/>
          </p:blipFill>
          <p:spPr>
            <a:xfrm>
              <a:off x="5768425" y="291119"/>
              <a:ext cx="5717864" cy="4952783"/>
            </a:xfrm>
            <a:prstGeom prst="rect">
              <a:avLst/>
            </a:prstGeom>
          </p:spPr>
        </p:pic>
        <p:pic>
          <p:nvPicPr>
            <p:cNvPr id="85" name="Picture 84">
              <a:extLst>
                <a:ext uri="{FF2B5EF4-FFF2-40B4-BE49-F238E27FC236}">
                  <a16:creationId xmlns:a16="http://schemas.microsoft.com/office/drawing/2014/main" id="{16373776-1E0B-4BF5-B852-38D83D72387F}"/>
                </a:ext>
              </a:extLst>
            </p:cNvPr>
            <p:cNvPicPr>
              <a:picLocks noChangeAspect="1"/>
            </p:cNvPicPr>
            <p:nvPr/>
          </p:nvPicPr>
          <p:blipFill>
            <a:blip r:embed="rId4"/>
            <a:stretch>
              <a:fillRect/>
            </a:stretch>
          </p:blipFill>
          <p:spPr>
            <a:xfrm>
              <a:off x="5768426" y="5227428"/>
              <a:ext cx="5717863" cy="218436"/>
            </a:xfrm>
            <a:prstGeom prst="rect">
              <a:avLst/>
            </a:prstGeom>
          </p:spPr>
        </p:pic>
        <p:grpSp>
          <p:nvGrpSpPr>
            <p:cNvPr id="87" name="Group 86">
              <a:extLst>
                <a:ext uri="{FF2B5EF4-FFF2-40B4-BE49-F238E27FC236}">
                  <a16:creationId xmlns:a16="http://schemas.microsoft.com/office/drawing/2014/main" id="{2992E430-7493-45CD-808E-26414AF03297}"/>
                </a:ext>
              </a:extLst>
            </p:cNvPr>
            <p:cNvGrpSpPr/>
            <p:nvPr/>
          </p:nvGrpSpPr>
          <p:grpSpPr>
            <a:xfrm>
              <a:off x="1019313" y="291120"/>
              <a:ext cx="4749114" cy="5149992"/>
              <a:chOff x="1019313" y="291120"/>
              <a:chExt cx="4749114" cy="5149992"/>
            </a:xfrm>
          </p:grpSpPr>
          <p:sp>
            <p:nvSpPr>
              <p:cNvPr id="7" name="Rectangle 6">
                <a:extLst>
                  <a:ext uri="{FF2B5EF4-FFF2-40B4-BE49-F238E27FC236}">
                    <a16:creationId xmlns:a16="http://schemas.microsoft.com/office/drawing/2014/main" id="{101AD514-CE79-465F-A8C3-AA6044F07D3A}"/>
                  </a:ext>
                </a:extLst>
              </p:cNvPr>
              <p:cNvSpPr/>
              <p:nvPr/>
            </p:nvSpPr>
            <p:spPr>
              <a:xfrm>
                <a:off x="1020161" y="291120"/>
                <a:ext cx="4748265" cy="1502707"/>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8" name="Rectangle 7">
                <a:extLst>
                  <a:ext uri="{FF2B5EF4-FFF2-40B4-BE49-F238E27FC236}">
                    <a16:creationId xmlns:a16="http://schemas.microsoft.com/office/drawing/2014/main" id="{A68CBA43-3139-4D35-87D4-16123C0A59C2}"/>
                  </a:ext>
                </a:extLst>
              </p:cNvPr>
              <p:cNvSpPr/>
              <p:nvPr/>
            </p:nvSpPr>
            <p:spPr>
              <a:xfrm>
                <a:off x="1019313" y="1581766"/>
                <a:ext cx="3156900" cy="1293252"/>
              </a:xfrm>
              <a:prstGeom prst="rect">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9" name="Rectangle 8">
                <a:extLst>
                  <a:ext uri="{FF2B5EF4-FFF2-40B4-BE49-F238E27FC236}">
                    <a16:creationId xmlns:a16="http://schemas.microsoft.com/office/drawing/2014/main" id="{1B0D532A-0B61-4F94-A601-EDB304117DBA}"/>
                  </a:ext>
                </a:extLst>
              </p:cNvPr>
              <p:cNvSpPr/>
              <p:nvPr/>
            </p:nvSpPr>
            <p:spPr>
              <a:xfrm>
                <a:off x="1020160" y="4147860"/>
                <a:ext cx="4748266" cy="1293252"/>
              </a:xfrm>
              <a:prstGeom prst="rect">
                <a:avLst/>
              </a:prstGeom>
              <a:solidFill>
                <a:srgbClr val="FB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10" name="Rectangle 9">
                <a:extLst>
                  <a:ext uri="{FF2B5EF4-FFF2-40B4-BE49-F238E27FC236}">
                    <a16:creationId xmlns:a16="http://schemas.microsoft.com/office/drawing/2014/main" id="{E56BEA48-9619-42CA-91A4-F99A6B637A2A}"/>
                  </a:ext>
                </a:extLst>
              </p:cNvPr>
              <p:cNvSpPr/>
              <p:nvPr/>
            </p:nvSpPr>
            <p:spPr>
              <a:xfrm>
                <a:off x="1091357" y="1676040"/>
                <a:ext cx="1424611" cy="1090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1" name="Picture 10">
                <a:extLst>
                  <a:ext uri="{FF2B5EF4-FFF2-40B4-BE49-F238E27FC236}">
                    <a16:creationId xmlns:a16="http://schemas.microsoft.com/office/drawing/2014/main" id="{A884A71F-6D53-421D-8FDA-E93FC70E2BBE}"/>
                  </a:ext>
                </a:extLst>
              </p:cNvPr>
              <p:cNvPicPr>
                <a:picLocks noChangeAspect="1"/>
              </p:cNvPicPr>
              <p:nvPr/>
            </p:nvPicPr>
            <p:blipFill rotWithShape="1">
              <a:blip r:embed="rId5">
                <a:extLst>
                  <a:ext uri="{28A0092B-C50C-407E-A947-70E740481C1C}">
                    <a14:useLocalDpi xmlns:a14="http://schemas.microsoft.com/office/drawing/2010/main" val="0"/>
                  </a:ext>
                </a:extLst>
              </a:blip>
              <a:srcRect l="2852" r="-1292" b="18742"/>
              <a:stretch/>
            </p:blipFill>
            <p:spPr>
              <a:xfrm>
                <a:off x="1168717" y="1676411"/>
                <a:ext cx="1233519" cy="1030511"/>
              </a:xfrm>
              <a:prstGeom prst="rect">
                <a:avLst/>
              </a:prstGeom>
            </p:spPr>
          </p:pic>
          <p:sp>
            <p:nvSpPr>
              <p:cNvPr id="12" name="Rectangle 11">
                <a:extLst>
                  <a:ext uri="{FF2B5EF4-FFF2-40B4-BE49-F238E27FC236}">
                    <a16:creationId xmlns:a16="http://schemas.microsoft.com/office/drawing/2014/main" id="{6A7D274E-4493-47A0-8729-BAEBC206B925}"/>
                  </a:ext>
                </a:extLst>
              </p:cNvPr>
              <p:cNvSpPr/>
              <p:nvPr/>
            </p:nvSpPr>
            <p:spPr>
              <a:xfrm>
                <a:off x="4176213" y="1582586"/>
                <a:ext cx="1592213" cy="1287313"/>
              </a:xfrm>
              <a:prstGeom prst="rect">
                <a:avLst/>
              </a:prstGeom>
              <a:solidFill>
                <a:srgbClr val="B15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nvGrpSpPr>
              <p:cNvPr id="13" name="Group 12">
                <a:extLst>
                  <a:ext uri="{FF2B5EF4-FFF2-40B4-BE49-F238E27FC236}">
                    <a16:creationId xmlns:a16="http://schemas.microsoft.com/office/drawing/2014/main" id="{EE3851B5-350D-43C3-938C-6C58FC6DB82D}"/>
                  </a:ext>
                </a:extLst>
              </p:cNvPr>
              <p:cNvGrpSpPr/>
              <p:nvPr/>
            </p:nvGrpSpPr>
            <p:grpSpPr>
              <a:xfrm>
                <a:off x="4261096" y="1674409"/>
                <a:ext cx="1424611" cy="1099397"/>
                <a:chOff x="4332035" y="2757069"/>
                <a:chExt cx="1693258" cy="1688404"/>
              </a:xfrm>
            </p:grpSpPr>
            <p:sp>
              <p:nvSpPr>
                <p:cNvPr id="68" name="Rectangle 67">
                  <a:extLst>
                    <a:ext uri="{FF2B5EF4-FFF2-40B4-BE49-F238E27FC236}">
                      <a16:creationId xmlns:a16="http://schemas.microsoft.com/office/drawing/2014/main" id="{62F77514-1F62-43E4-A4B7-99D1057D3E4B}"/>
                    </a:ext>
                  </a:extLst>
                </p:cNvPr>
                <p:cNvSpPr/>
                <p:nvPr/>
              </p:nvSpPr>
              <p:spPr>
                <a:xfrm>
                  <a:off x="4332035" y="2757069"/>
                  <a:ext cx="1693258" cy="1688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9" name="Picture 68">
                  <a:extLst>
                    <a:ext uri="{FF2B5EF4-FFF2-40B4-BE49-F238E27FC236}">
                      <a16:creationId xmlns:a16="http://schemas.microsoft.com/office/drawing/2014/main" id="{94EC1C41-EAFD-4E12-ABD5-9AE080C26104}"/>
                    </a:ext>
                  </a:extLst>
                </p:cNvPr>
                <p:cNvPicPr>
                  <a:picLocks noChangeAspect="1"/>
                </p:cNvPicPr>
                <p:nvPr/>
              </p:nvPicPr>
              <p:blipFill rotWithShape="1">
                <a:blip r:embed="rId6">
                  <a:extLst>
                    <a:ext uri="{28A0092B-C50C-407E-A947-70E740481C1C}">
                      <a14:useLocalDpi xmlns:a14="http://schemas.microsoft.com/office/drawing/2010/main" val="0"/>
                    </a:ext>
                  </a:extLst>
                </a:blip>
                <a:srcRect l="3090" b="18409"/>
                <a:stretch/>
              </p:blipFill>
              <p:spPr>
                <a:xfrm>
                  <a:off x="4454342" y="2931938"/>
                  <a:ext cx="1462160" cy="1250665"/>
                </a:xfrm>
                <a:prstGeom prst="rect">
                  <a:avLst/>
                </a:prstGeom>
              </p:spPr>
            </p:pic>
          </p:grpSp>
          <p:sp>
            <p:nvSpPr>
              <p:cNvPr id="14" name="Rectangle 13">
                <a:extLst>
                  <a:ext uri="{FF2B5EF4-FFF2-40B4-BE49-F238E27FC236}">
                    <a16:creationId xmlns:a16="http://schemas.microsoft.com/office/drawing/2014/main" id="{633C15C8-4809-4B99-A176-9797575A890A}"/>
                  </a:ext>
                </a:extLst>
              </p:cNvPr>
              <p:cNvSpPr/>
              <p:nvPr/>
            </p:nvSpPr>
            <p:spPr>
              <a:xfrm>
                <a:off x="1090677" y="390289"/>
                <a:ext cx="1424611" cy="1092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nvGrpSpPr>
              <p:cNvPr id="15" name="Group 14">
                <a:extLst>
                  <a:ext uri="{FF2B5EF4-FFF2-40B4-BE49-F238E27FC236}">
                    <a16:creationId xmlns:a16="http://schemas.microsoft.com/office/drawing/2014/main" id="{F36A9897-28DF-4E1D-BCBB-79082549D9A9}"/>
                  </a:ext>
                </a:extLst>
              </p:cNvPr>
              <p:cNvGrpSpPr/>
              <p:nvPr/>
            </p:nvGrpSpPr>
            <p:grpSpPr>
              <a:xfrm>
                <a:off x="1020160" y="2866199"/>
                <a:ext cx="4748267" cy="1293252"/>
                <a:chOff x="4273422" y="2595623"/>
                <a:chExt cx="1862147" cy="1984350"/>
              </a:xfrm>
              <a:solidFill>
                <a:srgbClr val="00B4B0"/>
              </a:solidFill>
            </p:grpSpPr>
            <p:sp>
              <p:nvSpPr>
                <p:cNvPr id="66" name="Rectangle 65">
                  <a:extLst>
                    <a:ext uri="{FF2B5EF4-FFF2-40B4-BE49-F238E27FC236}">
                      <a16:creationId xmlns:a16="http://schemas.microsoft.com/office/drawing/2014/main" id="{7D0A07DB-635B-4FD3-BC48-692E846C0009}"/>
                    </a:ext>
                  </a:extLst>
                </p:cNvPr>
                <p:cNvSpPr/>
                <p:nvPr/>
              </p:nvSpPr>
              <p:spPr>
                <a:xfrm>
                  <a:off x="4273422" y="2595623"/>
                  <a:ext cx="1862147" cy="1984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67" name="Rectangle 66">
                  <a:extLst>
                    <a:ext uri="{FF2B5EF4-FFF2-40B4-BE49-F238E27FC236}">
                      <a16:creationId xmlns:a16="http://schemas.microsoft.com/office/drawing/2014/main" id="{F6DDBFE2-EFF8-4723-961E-84CFA0FD9C83}"/>
                    </a:ext>
                  </a:extLst>
                </p:cNvPr>
                <p:cNvSpPr/>
                <p:nvPr/>
              </p:nvSpPr>
              <p:spPr>
                <a:xfrm>
                  <a:off x="4442311" y="2725546"/>
                  <a:ext cx="1693258" cy="16884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sp>
            <p:nvSpPr>
              <p:cNvPr id="16" name="Rectangle 15">
                <a:extLst>
                  <a:ext uri="{FF2B5EF4-FFF2-40B4-BE49-F238E27FC236}">
                    <a16:creationId xmlns:a16="http://schemas.microsoft.com/office/drawing/2014/main" id="{CA155542-E838-442B-9E06-9B1A6BE98313}"/>
                  </a:ext>
                </a:extLst>
              </p:cNvPr>
              <p:cNvSpPr/>
              <p:nvPr/>
            </p:nvSpPr>
            <p:spPr>
              <a:xfrm rot="16200000">
                <a:off x="1257952" y="2796501"/>
                <a:ext cx="1090061" cy="1420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7" name="Picture 16">
                <a:extLst>
                  <a:ext uri="{FF2B5EF4-FFF2-40B4-BE49-F238E27FC236}">
                    <a16:creationId xmlns:a16="http://schemas.microsoft.com/office/drawing/2014/main" id="{07854DE4-F57B-47CD-B16C-443EB7102FBC}"/>
                  </a:ext>
                </a:extLst>
              </p:cNvPr>
              <p:cNvPicPr>
                <a:picLocks noChangeAspect="1"/>
              </p:cNvPicPr>
              <p:nvPr/>
            </p:nvPicPr>
            <p:blipFill rotWithShape="1">
              <a:blip r:embed="rId7">
                <a:extLst>
                  <a:ext uri="{28A0092B-C50C-407E-A947-70E740481C1C}">
                    <a14:useLocalDpi xmlns:a14="http://schemas.microsoft.com/office/drawing/2010/main" val="0"/>
                  </a:ext>
                </a:extLst>
              </a:blip>
              <a:srcRect l="2432" r="1" b="19939"/>
              <a:stretch/>
            </p:blipFill>
            <p:spPr>
              <a:xfrm>
                <a:off x="1185099" y="3048491"/>
                <a:ext cx="1211823" cy="925828"/>
              </a:xfrm>
              <a:prstGeom prst="rect">
                <a:avLst/>
              </a:prstGeom>
            </p:spPr>
          </p:pic>
          <p:sp>
            <p:nvSpPr>
              <p:cNvPr id="18" name="Rectangle 17">
                <a:extLst>
                  <a:ext uri="{FF2B5EF4-FFF2-40B4-BE49-F238E27FC236}">
                    <a16:creationId xmlns:a16="http://schemas.microsoft.com/office/drawing/2014/main" id="{D32BF03E-E9B3-4CE7-A47D-6D438301B17E}"/>
                  </a:ext>
                </a:extLst>
              </p:cNvPr>
              <p:cNvSpPr/>
              <p:nvPr/>
            </p:nvSpPr>
            <p:spPr>
              <a:xfrm rot="16200000">
                <a:off x="4425971" y="2791388"/>
                <a:ext cx="1090062" cy="1420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9" name="Picture 18">
                <a:extLst>
                  <a:ext uri="{FF2B5EF4-FFF2-40B4-BE49-F238E27FC236}">
                    <a16:creationId xmlns:a16="http://schemas.microsoft.com/office/drawing/2014/main" id="{8A816145-7E0F-48E3-9DE5-82499B36CD52}"/>
                  </a:ext>
                </a:extLst>
              </p:cNvPr>
              <p:cNvPicPr>
                <a:picLocks noChangeAspect="1"/>
              </p:cNvPicPr>
              <p:nvPr/>
            </p:nvPicPr>
            <p:blipFill rotWithShape="1">
              <a:blip r:embed="rId8">
                <a:extLst>
                  <a:ext uri="{28A0092B-C50C-407E-A947-70E740481C1C}">
                    <a14:useLocalDpi xmlns:a14="http://schemas.microsoft.com/office/drawing/2010/main" val="0"/>
                  </a:ext>
                </a:extLst>
              </a:blip>
              <a:srcRect l="2324" b="20317"/>
              <a:stretch/>
            </p:blipFill>
            <p:spPr>
              <a:xfrm>
                <a:off x="4351949" y="2978562"/>
                <a:ext cx="1233519" cy="933879"/>
              </a:xfrm>
              <a:prstGeom prst="rect">
                <a:avLst/>
              </a:prstGeom>
            </p:spPr>
          </p:pic>
          <p:pic>
            <p:nvPicPr>
              <p:cNvPr id="20" name="Picture 19">
                <a:extLst>
                  <a:ext uri="{FF2B5EF4-FFF2-40B4-BE49-F238E27FC236}">
                    <a16:creationId xmlns:a16="http://schemas.microsoft.com/office/drawing/2014/main" id="{6F23BEB5-467B-46E1-9EF0-7C55C379D693}"/>
                  </a:ext>
                </a:extLst>
              </p:cNvPr>
              <p:cNvPicPr>
                <a:picLocks noChangeAspect="1"/>
              </p:cNvPicPr>
              <p:nvPr/>
            </p:nvPicPr>
            <p:blipFill rotWithShape="1">
              <a:blip r:embed="rId9">
                <a:extLst>
                  <a:ext uri="{28A0092B-C50C-407E-A947-70E740481C1C}">
                    <a14:useLocalDpi xmlns:a14="http://schemas.microsoft.com/office/drawing/2010/main" val="0"/>
                  </a:ext>
                </a:extLst>
              </a:blip>
              <a:srcRect l="3722"/>
              <a:stretch/>
            </p:blipFill>
            <p:spPr>
              <a:xfrm>
                <a:off x="1186278" y="516575"/>
                <a:ext cx="1209596" cy="945291"/>
              </a:xfrm>
              <a:prstGeom prst="rect">
                <a:avLst/>
              </a:prstGeom>
            </p:spPr>
          </p:pic>
          <p:grpSp>
            <p:nvGrpSpPr>
              <p:cNvPr id="21" name="Group 20">
                <a:extLst>
                  <a:ext uri="{FF2B5EF4-FFF2-40B4-BE49-F238E27FC236}">
                    <a16:creationId xmlns:a16="http://schemas.microsoft.com/office/drawing/2014/main" id="{4C04023A-E428-459D-8A53-3EC5CB1671F0}"/>
                  </a:ext>
                </a:extLst>
              </p:cNvPr>
              <p:cNvGrpSpPr/>
              <p:nvPr/>
            </p:nvGrpSpPr>
            <p:grpSpPr>
              <a:xfrm>
                <a:off x="2665372" y="1676040"/>
                <a:ext cx="1424611" cy="1090060"/>
                <a:chOff x="2441826" y="2725546"/>
                <a:chExt cx="1693258" cy="1393071"/>
              </a:xfrm>
            </p:grpSpPr>
            <p:sp>
              <p:nvSpPr>
                <p:cNvPr id="64" name="Rectangle 63">
                  <a:extLst>
                    <a:ext uri="{FF2B5EF4-FFF2-40B4-BE49-F238E27FC236}">
                      <a16:creationId xmlns:a16="http://schemas.microsoft.com/office/drawing/2014/main" id="{917081CD-A4BD-450B-B498-4802C88F58D5}"/>
                    </a:ext>
                  </a:extLst>
                </p:cNvPr>
                <p:cNvSpPr/>
                <p:nvPr/>
              </p:nvSpPr>
              <p:spPr>
                <a:xfrm>
                  <a:off x="2441826" y="2725546"/>
                  <a:ext cx="1693258" cy="139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5" name="Picture 64">
                  <a:extLst>
                    <a:ext uri="{FF2B5EF4-FFF2-40B4-BE49-F238E27FC236}">
                      <a16:creationId xmlns:a16="http://schemas.microsoft.com/office/drawing/2014/main" id="{F229762D-D0DA-473E-B235-1E5104B4FFF7}"/>
                    </a:ext>
                  </a:extLst>
                </p:cNvPr>
                <p:cNvPicPr>
                  <a:picLocks noChangeAspect="1"/>
                </p:cNvPicPr>
                <p:nvPr/>
              </p:nvPicPr>
              <p:blipFill rotWithShape="1">
                <a:blip r:embed="rId10">
                  <a:extLst>
                    <a:ext uri="{28A0092B-C50C-407E-A947-70E740481C1C}">
                      <a14:useLocalDpi xmlns:a14="http://schemas.microsoft.com/office/drawing/2010/main" val="0"/>
                    </a:ext>
                  </a:extLst>
                </a:blip>
                <a:srcRect l="2792" b="18331"/>
                <a:stretch/>
              </p:blipFill>
              <p:spPr>
                <a:xfrm>
                  <a:off x="2569711" y="2801301"/>
                  <a:ext cx="1453564" cy="1262117"/>
                </a:xfrm>
                <a:prstGeom prst="rect">
                  <a:avLst/>
                </a:prstGeom>
              </p:spPr>
            </p:pic>
          </p:grpSp>
          <p:sp>
            <p:nvSpPr>
              <p:cNvPr id="22" name="Rectangle 21">
                <a:extLst>
                  <a:ext uri="{FF2B5EF4-FFF2-40B4-BE49-F238E27FC236}">
                    <a16:creationId xmlns:a16="http://schemas.microsoft.com/office/drawing/2014/main" id="{7A9009C9-E97D-43B7-B9A5-42C774D1381F}"/>
                  </a:ext>
                </a:extLst>
              </p:cNvPr>
              <p:cNvSpPr/>
              <p:nvPr/>
            </p:nvSpPr>
            <p:spPr>
              <a:xfrm>
                <a:off x="4256404" y="4246670"/>
                <a:ext cx="1424611" cy="110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23" name="Picture 22">
                <a:extLst>
                  <a:ext uri="{FF2B5EF4-FFF2-40B4-BE49-F238E27FC236}">
                    <a16:creationId xmlns:a16="http://schemas.microsoft.com/office/drawing/2014/main" id="{3C4C8B03-CEE3-4031-B70A-27CEA7211926}"/>
                  </a:ext>
                </a:extLst>
              </p:cNvPr>
              <p:cNvPicPr>
                <a:picLocks noChangeAspect="1"/>
              </p:cNvPicPr>
              <p:nvPr/>
            </p:nvPicPr>
            <p:blipFill rotWithShape="1">
              <a:blip r:embed="rId11">
                <a:extLst>
                  <a:ext uri="{28A0092B-C50C-407E-A947-70E740481C1C}">
                    <a14:useLocalDpi xmlns:a14="http://schemas.microsoft.com/office/drawing/2010/main" val="0"/>
                  </a:ext>
                </a:extLst>
              </a:blip>
              <a:srcRect l="1747" b="16382"/>
              <a:stretch/>
            </p:blipFill>
            <p:spPr>
              <a:xfrm>
                <a:off x="4357116" y="4315309"/>
                <a:ext cx="1255274" cy="1022929"/>
              </a:xfrm>
              <a:prstGeom prst="rect">
                <a:avLst/>
              </a:prstGeom>
            </p:spPr>
          </p:pic>
          <p:pic>
            <p:nvPicPr>
              <p:cNvPr id="24" name="Picture 23">
                <a:extLst>
                  <a:ext uri="{FF2B5EF4-FFF2-40B4-BE49-F238E27FC236}">
                    <a16:creationId xmlns:a16="http://schemas.microsoft.com/office/drawing/2014/main" id="{7FB548A9-77A3-48AC-AFC4-37556FF04F2A}"/>
                  </a:ext>
                </a:extLst>
              </p:cNvPr>
              <p:cNvPicPr>
                <a:picLocks noChangeAspect="1"/>
              </p:cNvPicPr>
              <p:nvPr/>
            </p:nvPicPr>
            <p:blipFill>
              <a:blip r:embed="rId12"/>
              <a:stretch>
                <a:fillRect/>
              </a:stretch>
            </p:blipFill>
            <p:spPr>
              <a:xfrm>
                <a:off x="4251668" y="389116"/>
                <a:ext cx="1420808" cy="1091234"/>
              </a:xfrm>
              <a:prstGeom prst="rect">
                <a:avLst/>
              </a:prstGeom>
            </p:spPr>
          </p:pic>
          <p:pic>
            <p:nvPicPr>
              <p:cNvPr id="25" name="Picture 24">
                <a:extLst>
                  <a:ext uri="{FF2B5EF4-FFF2-40B4-BE49-F238E27FC236}">
                    <a16:creationId xmlns:a16="http://schemas.microsoft.com/office/drawing/2014/main" id="{45E89019-14F8-4397-BAE9-9C025BFEC51E}"/>
                  </a:ext>
                </a:extLst>
              </p:cNvPr>
              <p:cNvPicPr>
                <a:picLocks noChangeAspect="1"/>
              </p:cNvPicPr>
              <p:nvPr/>
            </p:nvPicPr>
            <p:blipFill rotWithShape="1">
              <a:blip r:embed="rId13">
                <a:extLst>
                  <a:ext uri="{28A0092B-C50C-407E-A947-70E740481C1C}">
                    <a14:useLocalDpi xmlns:a14="http://schemas.microsoft.com/office/drawing/2010/main" val="0"/>
                  </a:ext>
                </a:extLst>
              </a:blip>
              <a:srcRect l="2080"/>
              <a:stretch/>
            </p:blipFill>
            <p:spPr>
              <a:xfrm>
                <a:off x="4334967" y="522569"/>
                <a:ext cx="1241624" cy="911335"/>
              </a:xfrm>
              <a:prstGeom prst="rect">
                <a:avLst/>
              </a:prstGeom>
            </p:spPr>
          </p:pic>
          <p:grpSp>
            <p:nvGrpSpPr>
              <p:cNvPr id="26" name="Group 25">
                <a:extLst>
                  <a:ext uri="{FF2B5EF4-FFF2-40B4-BE49-F238E27FC236}">
                    <a16:creationId xmlns:a16="http://schemas.microsoft.com/office/drawing/2014/main" id="{7A9A2D1C-FBC4-48C9-8B05-EBDB3803C462}"/>
                  </a:ext>
                </a:extLst>
              </p:cNvPr>
              <p:cNvGrpSpPr/>
              <p:nvPr/>
            </p:nvGrpSpPr>
            <p:grpSpPr>
              <a:xfrm>
                <a:off x="2666919" y="387675"/>
                <a:ext cx="1424611" cy="1092674"/>
                <a:chOff x="2441826" y="705018"/>
                <a:chExt cx="1693258" cy="1396136"/>
              </a:xfrm>
            </p:grpSpPr>
            <p:sp>
              <p:nvSpPr>
                <p:cNvPr id="62" name="Rectangle 61">
                  <a:extLst>
                    <a:ext uri="{FF2B5EF4-FFF2-40B4-BE49-F238E27FC236}">
                      <a16:creationId xmlns:a16="http://schemas.microsoft.com/office/drawing/2014/main" id="{C83EAD9E-2F4E-49CF-B8BE-E5DC76CDC475}"/>
                    </a:ext>
                  </a:extLst>
                </p:cNvPr>
                <p:cNvSpPr/>
                <p:nvPr/>
              </p:nvSpPr>
              <p:spPr>
                <a:xfrm>
                  <a:off x="2441826" y="705018"/>
                  <a:ext cx="1693258" cy="1396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3" name="Picture 62">
                  <a:extLst>
                    <a:ext uri="{FF2B5EF4-FFF2-40B4-BE49-F238E27FC236}">
                      <a16:creationId xmlns:a16="http://schemas.microsoft.com/office/drawing/2014/main" id="{44AF0005-7C1E-4500-8118-F3E01A410729}"/>
                    </a:ext>
                  </a:extLst>
                </p:cNvPr>
                <p:cNvPicPr>
                  <a:picLocks noChangeAspect="1"/>
                </p:cNvPicPr>
                <p:nvPr/>
              </p:nvPicPr>
              <p:blipFill rotWithShape="1">
                <a:blip r:embed="rId14">
                  <a:extLst>
                    <a:ext uri="{28A0092B-C50C-407E-A947-70E740481C1C}">
                      <a14:useLocalDpi xmlns:a14="http://schemas.microsoft.com/office/drawing/2010/main" val="0"/>
                    </a:ext>
                  </a:extLst>
                </a:blip>
                <a:srcRect l="3068" r="-1"/>
                <a:stretch/>
              </p:blipFill>
              <p:spPr>
                <a:xfrm>
                  <a:off x="2549027" y="860540"/>
                  <a:ext cx="1450495" cy="1142811"/>
                </a:xfrm>
                <a:prstGeom prst="rect">
                  <a:avLst/>
                </a:prstGeom>
              </p:spPr>
            </p:pic>
          </p:grpSp>
          <p:sp>
            <p:nvSpPr>
              <p:cNvPr id="27" name="Rectangle 26">
                <a:extLst>
                  <a:ext uri="{FF2B5EF4-FFF2-40B4-BE49-F238E27FC236}">
                    <a16:creationId xmlns:a16="http://schemas.microsoft.com/office/drawing/2014/main" id="{F9602D40-3360-4D4A-B9A1-AEE9332116C4}"/>
                  </a:ext>
                </a:extLst>
              </p:cNvPr>
              <p:cNvSpPr/>
              <p:nvPr/>
            </p:nvSpPr>
            <p:spPr>
              <a:xfrm>
                <a:off x="1086743" y="4251844"/>
                <a:ext cx="1424611" cy="109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28" name="Picture 27">
                <a:extLst>
                  <a:ext uri="{FF2B5EF4-FFF2-40B4-BE49-F238E27FC236}">
                    <a16:creationId xmlns:a16="http://schemas.microsoft.com/office/drawing/2014/main" id="{328B8261-2B4F-4568-96D8-B1307DDC3EB5}"/>
                  </a:ext>
                </a:extLst>
              </p:cNvPr>
              <p:cNvPicPr>
                <a:picLocks noChangeAspect="1"/>
              </p:cNvPicPr>
              <p:nvPr/>
            </p:nvPicPr>
            <p:blipFill rotWithShape="1">
              <a:blip r:embed="rId15">
                <a:extLst>
                  <a:ext uri="{28A0092B-C50C-407E-A947-70E740481C1C}">
                    <a14:useLocalDpi xmlns:a14="http://schemas.microsoft.com/office/drawing/2010/main" val="0"/>
                  </a:ext>
                </a:extLst>
              </a:blip>
              <a:srcRect l="3523" b="13340"/>
              <a:stretch/>
            </p:blipFill>
            <p:spPr>
              <a:xfrm>
                <a:off x="1177171" y="4306644"/>
                <a:ext cx="1223648" cy="1108157"/>
              </a:xfrm>
              <a:prstGeom prst="rect">
                <a:avLst/>
              </a:prstGeom>
            </p:spPr>
          </p:pic>
          <p:sp>
            <p:nvSpPr>
              <p:cNvPr id="29" name="Rectangle 28">
                <a:extLst>
                  <a:ext uri="{FF2B5EF4-FFF2-40B4-BE49-F238E27FC236}">
                    <a16:creationId xmlns:a16="http://schemas.microsoft.com/office/drawing/2014/main" id="{9F82DCC4-EE13-40E8-949B-90725B30C0E6}"/>
                  </a:ext>
                </a:extLst>
              </p:cNvPr>
              <p:cNvSpPr/>
              <p:nvPr/>
            </p:nvSpPr>
            <p:spPr>
              <a:xfrm>
                <a:off x="2661026" y="4249071"/>
                <a:ext cx="1424611" cy="109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30" name="Picture 29">
                <a:extLst>
                  <a:ext uri="{FF2B5EF4-FFF2-40B4-BE49-F238E27FC236}">
                    <a16:creationId xmlns:a16="http://schemas.microsoft.com/office/drawing/2014/main" id="{A6BCC42A-1E98-4D5B-8A49-B8D9D8006DAF}"/>
                  </a:ext>
                </a:extLst>
              </p:cNvPr>
              <p:cNvPicPr>
                <a:picLocks noChangeAspect="1"/>
              </p:cNvPicPr>
              <p:nvPr/>
            </p:nvPicPr>
            <p:blipFill rotWithShape="1">
              <a:blip r:embed="rId16">
                <a:extLst>
                  <a:ext uri="{28A0092B-C50C-407E-A947-70E740481C1C}">
                    <a14:useLocalDpi xmlns:a14="http://schemas.microsoft.com/office/drawing/2010/main" val="0"/>
                  </a:ext>
                </a:extLst>
              </a:blip>
              <a:srcRect l="2914" b="19499"/>
              <a:stretch/>
            </p:blipFill>
            <p:spPr>
              <a:xfrm>
                <a:off x="2762111" y="4349972"/>
                <a:ext cx="1208922" cy="966536"/>
              </a:xfrm>
              <a:prstGeom prst="rect">
                <a:avLst/>
              </a:prstGeom>
            </p:spPr>
          </p:pic>
          <p:sp>
            <p:nvSpPr>
              <p:cNvPr id="31" name="Rectangle 30">
                <a:extLst>
                  <a:ext uri="{FF2B5EF4-FFF2-40B4-BE49-F238E27FC236}">
                    <a16:creationId xmlns:a16="http://schemas.microsoft.com/office/drawing/2014/main" id="{F628BD56-7A38-4443-9C50-1E1A43C2CEA8}"/>
                  </a:ext>
                </a:extLst>
              </p:cNvPr>
              <p:cNvSpPr/>
              <p:nvPr/>
            </p:nvSpPr>
            <p:spPr>
              <a:xfrm>
                <a:off x="2661026" y="2956621"/>
                <a:ext cx="1424611" cy="1090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32" name="Picture 31">
                <a:extLst>
                  <a:ext uri="{FF2B5EF4-FFF2-40B4-BE49-F238E27FC236}">
                    <a16:creationId xmlns:a16="http://schemas.microsoft.com/office/drawing/2014/main" id="{985D433A-123F-4AB6-9B9B-3EAD1CFD8D20}"/>
                  </a:ext>
                </a:extLst>
              </p:cNvPr>
              <p:cNvPicPr>
                <a:picLocks noChangeAspect="1"/>
              </p:cNvPicPr>
              <p:nvPr/>
            </p:nvPicPr>
            <p:blipFill rotWithShape="1">
              <a:blip r:embed="rId17">
                <a:extLst>
                  <a:ext uri="{28A0092B-C50C-407E-A947-70E740481C1C}">
                    <a14:useLocalDpi xmlns:a14="http://schemas.microsoft.com/office/drawing/2010/main" val="0"/>
                  </a:ext>
                </a:extLst>
              </a:blip>
              <a:srcRect l="6696" b="21020"/>
              <a:stretch/>
            </p:blipFill>
            <p:spPr>
              <a:xfrm>
                <a:off x="2745958" y="2997812"/>
                <a:ext cx="1295948" cy="1033195"/>
              </a:xfrm>
              <a:prstGeom prst="rect">
                <a:avLst/>
              </a:prstGeom>
            </p:spPr>
          </p:pic>
          <p:sp>
            <p:nvSpPr>
              <p:cNvPr id="33" name="Rectangle 32">
                <a:extLst>
                  <a:ext uri="{FF2B5EF4-FFF2-40B4-BE49-F238E27FC236}">
                    <a16:creationId xmlns:a16="http://schemas.microsoft.com/office/drawing/2014/main" id="{405BE537-4E6D-4A85-AB8E-30E4F8150C7F}"/>
                  </a:ext>
                </a:extLst>
              </p:cNvPr>
              <p:cNvSpPr/>
              <p:nvPr/>
            </p:nvSpPr>
            <p:spPr>
              <a:xfrm>
                <a:off x="4334967" y="4384219"/>
                <a:ext cx="38465" cy="937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4" name="Rectangle 33">
                <a:extLst>
                  <a:ext uri="{FF2B5EF4-FFF2-40B4-BE49-F238E27FC236}">
                    <a16:creationId xmlns:a16="http://schemas.microsoft.com/office/drawing/2014/main" id="{EA56482D-7270-4F24-8936-91B4E0AB976E}"/>
                  </a:ext>
                </a:extLst>
              </p:cNvPr>
              <p:cNvSpPr/>
              <p:nvPr/>
            </p:nvSpPr>
            <p:spPr>
              <a:xfrm>
                <a:off x="4337503" y="3063340"/>
                <a:ext cx="39226" cy="980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5" name="Rectangle 34">
                <a:extLst>
                  <a:ext uri="{FF2B5EF4-FFF2-40B4-BE49-F238E27FC236}">
                    <a16:creationId xmlns:a16="http://schemas.microsoft.com/office/drawing/2014/main" id="{FD1B46AA-0377-43EE-8A3E-68CE990AAB46}"/>
                  </a:ext>
                </a:extLst>
              </p:cNvPr>
              <p:cNvSpPr/>
              <p:nvPr/>
            </p:nvSpPr>
            <p:spPr>
              <a:xfrm>
                <a:off x="4299947" y="498802"/>
                <a:ext cx="39226" cy="980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6" name="Rectangle 35">
                <a:extLst>
                  <a:ext uri="{FF2B5EF4-FFF2-40B4-BE49-F238E27FC236}">
                    <a16:creationId xmlns:a16="http://schemas.microsoft.com/office/drawing/2014/main" id="{F2EFD430-0C66-4E9A-BD25-56765E5A9047}"/>
                  </a:ext>
                </a:extLst>
              </p:cNvPr>
              <p:cNvSpPr/>
              <p:nvPr/>
            </p:nvSpPr>
            <p:spPr>
              <a:xfrm>
                <a:off x="1094376" y="2963838"/>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5 – 2952 genes</a:t>
                </a:r>
                <a:endParaRPr lang="en-ZA" sz="800" dirty="0">
                  <a:solidFill>
                    <a:schemeClr val="tx1"/>
                  </a:solidFill>
                  <a:latin typeface="Arial Nova" panose="020B0604020202020204" pitchFamily="34" charset="0"/>
                </a:endParaRPr>
              </a:p>
            </p:txBody>
          </p:sp>
          <p:sp>
            <p:nvSpPr>
              <p:cNvPr id="37" name="Rectangle 36">
                <a:extLst>
                  <a:ext uri="{FF2B5EF4-FFF2-40B4-BE49-F238E27FC236}">
                    <a16:creationId xmlns:a16="http://schemas.microsoft.com/office/drawing/2014/main" id="{46CED5D9-ABCA-4612-9430-EA231CF5C3AA}"/>
                  </a:ext>
                </a:extLst>
              </p:cNvPr>
              <p:cNvSpPr/>
              <p:nvPr/>
            </p:nvSpPr>
            <p:spPr>
              <a:xfrm>
                <a:off x="2661451" y="2956076"/>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4 – 1498 genes</a:t>
                </a:r>
                <a:endParaRPr lang="en-ZA" sz="800" dirty="0">
                  <a:solidFill>
                    <a:schemeClr val="tx1"/>
                  </a:solidFill>
                  <a:latin typeface="Arial Nova" panose="020B0604020202020204" pitchFamily="34" charset="0"/>
                </a:endParaRPr>
              </a:p>
            </p:txBody>
          </p:sp>
          <p:sp>
            <p:nvSpPr>
              <p:cNvPr id="38" name="Rectangle 37">
                <a:extLst>
                  <a:ext uri="{FF2B5EF4-FFF2-40B4-BE49-F238E27FC236}">
                    <a16:creationId xmlns:a16="http://schemas.microsoft.com/office/drawing/2014/main" id="{B0DBB5BB-1F22-4E40-A12C-6E5980E04FDC}"/>
                  </a:ext>
                </a:extLst>
              </p:cNvPr>
              <p:cNvSpPr/>
              <p:nvPr/>
            </p:nvSpPr>
            <p:spPr>
              <a:xfrm>
                <a:off x="4260487" y="2955438"/>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7 – 1306 genes</a:t>
                </a:r>
                <a:endParaRPr lang="en-ZA" sz="800" dirty="0">
                  <a:solidFill>
                    <a:schemeClr val="tx1"/>
                  </a:solidFill>
                  <a:latin typeface="Arial Nova" panose="020B0604020202020204" pitchFamily="34" charset="0"/>
                </a:endParaRPr>
              </a:p>
            </p:txBody>
          </p:sp>
          <p:sp>
            <p:nvSpPr>
              <p:cNvPr id="39" name="Rectangle 38">
                <a:extLst>
                  <a:ext uri="{FF2B5EF4-FFF2-40B4-BE49-F238E27FC236}">
                    <a16:creationId xmlns:a16="http://schemas.microsoft.com/office/drawing/2014/main" id="{B0A357A2-1C8D-423D-84FB-57E08FCA9738}"/>
                  </a:ext>
                </a:extLst>
              </p:cNvPr>
              <p:cNvSpPr/>
              <p:nvPr/>
            </p:nvSpPr>
            <p:spPr>
              <a:xfrm>
                <a:off x="4258445" y="4250605"/>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11 – 855 genes</a:t>
                </a:r>
                <a:endParaRPr lang="en-ZA" sz="800" dirty="0">
                  <a:solidFill>
                    <a:schemeClr val="tx1"/>
                  </a:solidFill>
                  <a:latin typeface="Arial Nova" panose="020B0604020202020204" pitchFamily="34" charset="0"/>
                </a:endParaRPr>
              </a:p>
            </p:txBody>
          </p:sp>
          <p:sp>
            <p:nvSpPr>
              <p:cNvPr id="40" name="Rectangle 39">
                <a:extLst>
                  <a:ext uri="{FF2B5EF4-FFF2-40B4-BE49-F238E27FC236}">
                    <a16:creationId xmlns:a16="http://schemas.microsoft.com/office/drawing/2014/main" id="{8BAC629F-BDB7-4927-9419-1FE408326753}"/>
                  </a:ext>
                </a:extLst>
              </p:cNvPr>
              <p:cNvSpPr/>
              <p:nvPr/>
            </p:nvSpPr>
            <p:spPr>
              <a:xfrm>
                <a:off x="2661451" y="4249071"/>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6 – 1917 genes</a:t>
                </a:r>
                <a:endParaRPr lang="en-ZA" sz="800" dirty="0">
                  <a:solidFill>
                    <a:schemeClr val="tx1"/>
                  </a:solidFill>
                  <a:latin typeface="Arial Nova" panose="020B0604020202020204" pitchFamily="34" charset="0"/>
                </a:endParaRPr>
              </a:p>
            </p:txBody>
          </p:sp>
          <p:sp>
            <p:nvSpPr>
              <p:cNvPr id="41" name="Rectangle 40">
                <a:extLst>
                  <a:ext uri="{FF2B5EF4-FFF2-40B4-BE49-F238E27FC236}">
                    <a16:creationId xmlns:a16="http://schemas.microsoft.com/office/drawing/2014/main" id="{B2CD5D6C-9AEA-42C2-8D45-9DE63E6DAF22}"/>
                  </a:ext>
                </a:extLst>
              </p:cNvPr>
              <p:cNvSpPr/>
              <p:nvPr/>
            </p:nvSpPr>
            <p:spPr>
              <a:xfrm>
                <a:off x="1088784" y="4249071"/>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3 – 886 genes</a:t>
                </a:r>
                <a:endParaRPr lang="en-ZA" sz="800" dirty="0">
                  <a:solidFill>
                    <a:schemeClr val="tx1"/>
                  </a:solidFill>
                  <a:latin typeface="Arial Nova" panose="020B0604020202020204" pitchFamily="34" charset="0"/>
                </a:endParaRPr>
              </a:p>
            </p:txBody>
          </p:sp>
          <p:sp>
            <p:nvSpPr>
              <p:cNvPr id="42" name="Rectangle 41">
                <a:extLst>
                  <a:ext uri="{FF2B5EF4-FFF2-40B4-BE49-F238E27FC236}">
                    <a16:creationId xmlns:a16="http://schemas.microsoft.com/office/drawing/2014/main" id="{851826DB-32EC-42C7-8A59-31C3E7A6E42E}"/>
                  </a:ext>
                </a:extLst>
              </p:cNvPr>
              <p:cNvSpPr/>
              <p:nvPr/>
            </p:nvSpPr>
            <p:spPr>
              <a:xfrm>
                <a:off x="1120523" y="1681272"/>
                <a:ext cx="1357050" cy="132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 – 1452 genes</a:t>
                </a:r>
                <a:endParaRPr lang="en-ZA" sz="800" dirty="0">
                  <a:solidFill>
                    <a:schemeClr val="tx1"/>
                  </a:solidFill>
                  <a:latin typeface="Arial Nova" panose="020B0604020202020204" pitchFamily="34" charset="0"/>
                </a:endParaRPr>
              </a:p>
            </p:txBody>
          </p:sp>
          <p:sp>
            <p:nvSpPr>
              <p:cNvPr id="43" name="Rectangle 42">
                <a:extLst>
                  <a:ext uri="{FF2B5EF4-FFF2-40B4-BE49-F238E27FC236}">
                    <a16:creationId xmlns:a16="http://schemas.microsoft.com/office/drawing/2014/main" id="{03894075-BDD0-4E33-9FBB-DAA7FBD3EC74}"/>
                  </a:ext>
                </a:extLst>
              </p:cNvPr>
              <p:cNvSpPr/>
              <p:nvPr/>
            </p:nvSpPr>
            <p:spPr>
              <a:xfrm>
                <a:off x="2666919" y="1676650"/>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9 – 1434 genes</a:t>
                </a:r>
                <a:endParaRPr lang="en-ZA" sz="800" dirty="0">
                  <a:solidFill>
                    <a:schemeClr val="tx1"/>
                  </a:solidFill>
                  <a:latin typeface="Arial Nova" panose="020B0604020202020204" pitchFamily="34" charset="0"/>
                </a:endParaRPr>
              </a:p>
            </p:txBody>
          </p:sp>
          <p:sp>
            <p:nvSpPr>
              <p:cNvPr id="44" name="Rectangle 43">
                <a:extLst>
                  <a:ext uri="{FF2B5EF4-FFF2-40B4-BE49-F238E27FC236}">
                    <a16:creationId xmlns:a16="http://schemas.microsoft.com/office/drawing/2014/main" id="{59877EE0-BE99-4626-B6E7-10A6C9241431}"/>
                  </a:ext>
                </a:extLst>
              </p:cNvPr>
              <p:cNvSpPr/>
              <p:nvPr/>
            </p:nvSpPr>
            <p:spPr>
              <a:xfrm>
                <a:off x="4263889" y="1683823"/>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2 – 1560 genes</a:t>
                </a:r>
                <a:endParaRPr lang="en-ZA" sz="800" dirty="0">
                  <a:solidFill>
                    <a:schemeClr val="tx1"/>
                  </a:solidFill>
                  <a:latin typeface="Arial Nova" panose="020B0604020202020204" pitchFamily="34" charset="0"/>
                </a:endParaRPr>
              </a:p>
            </p:txBody>
          </p:sp>
          <p:sp>
            <p:nvSpPr>
              <p:cNvPr id="45" name="Rectangle 44">
                <a:extLst>
                  <a:ext uri="{FF2B5EF4-FFF2-40B4-BE49-F238E27FC236}">
                    <a16:creationId xmlns:a16="http://schemas.microsoft.com/office/drawing/2014/main" id="{97FE1C49-1305-4B8F-AD5B-2E560F04FFF3}"/>
                  </a:ext>
                </a:extLst>
              </p:cNvPr>
              <p:cNvSpPr/>
              <p:nvPr/>
            </p:nvSpPr>
            <p:spPr>
              <a:xfrm>
                <a:off x="4251668" y="403131"/>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12 – 2453 genes</a:t>
                </a:r>
                <a:endParaRPr lang="en-ZA" sz="800" dirty="0">
                  <a:solidFill>
                    <a:schemeClr val="tx1"/>
                  </a:solidFill>
                  <a:latin typeface="Arial Nova" panose="020B0604020202020204" pitchFamily="34" charset="0"/>
                </a:endParaRPr>
              </a:p>
            </p:txBody>
          </p:sp>
          <p:sp>
            <p:nvSpPr>
              <p:cNvPr id="46" name="Rectangle 45">
                <a:extLst>
                  <a:ext uri="{FF2B5EF4-FFF2-40B4-BE49-F238E27FC236}">
                    <a16:creationId xmlns:a16="http://schemas.microsoft.com/office/drawing/2014/main" id="{78C9B72E-41F5-457A-A136-D0CF0648D204}"/>
                  </a:ext>
                </a:extLst>
              </p:cNvPr>
              <p:cNvSpPr/>
              <p:nvPr/>
            </p:nvSpPr>
            <p:spPr>
              <a:xfrm>
                <a:off x="2669295" y="396679"/>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10 – 2173 genes</a:t>
                </a:r>
                <a:endParaRPr lang="en-ZA" sz="800" dirty="0">
                  <a:solidFill>
                    <a:schemeClr val="tx1"/>
                  </a:solidFill>
                  <a:latin typeface="Arial Nova" panose="020B0604020202020204" pitchFamily="34" charset="0"/>
                </a:endParaRPr>
              </a:p>
            </p:txBody>
          </p:sp>
          <p:sp>
            <p:nvSpPr>
              <p:cNvPr id="47" name="Rectangle 46">
                <a:extLst>
                  <a:ext uri="{FF2B5EF4-FFF2-40B4-BE49-F238E27FC236}">
                    <a16:creationId xmlns:a16="http://schemas.microsoft.com/office/drawing/2014/main" id="{51DAEEDD-0094-4368-AD2F-29DE7D1A67C1}"/>
                  </a:ext>
                </a:extLst>
              </p:cNvPr>
              <p:cNvSpPr/>
              <p:nvPr/>
            </p:nvSpPr>
            <p:spPr>
              <a:xfrm>
                <a:off x="1092465" y="397300"/>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8 – 2265 genes</a:t>
                </a:r>
                <a:endParaRPr lang="en-ZA" sz="800" dirty="0">
                  <a:solidFill>
                    <a:schemeClr val="tx1"/>
                  </a:solidFill>
                  <a:latin typeface="Arial Nova" panose="020B0604020202020204" pitchFamily="34" charset="0"/>
                </a:endParaRPr>
              </a:p>
            </p:txBody>
          </p:sp>
          <p:sp>
            <p:nvSpPr>
              <p:cNvPr id="48" name="Rectangle 47">
                <a:extLst>
                  <a:ext uri="{FF2B5EF4-FFF2-40B4-BE49-F238E27FC236}">
                    <a16:creationId xmlns:a16="http://schemas.microsoft.com/office/drawing/2014/main" id="{A4FD149E-C2AA-41BD-BDB9-9832E2B1C1DB}"/>
                  </a:ext>
                </a:extLst>
              </p:cNvPr>
              <p:cNvSpPr/>
              <p:nvPr/>
            </p:nvSpPr>
            <p:spPr>
              <a:xfrm>
                <a:off x="1154619" y="3016169"/>
                <a:ext cx="39226" cy="980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49" name="Rectangle 48">
                <a:extLst>
                  <a:ext uri="{FF2B5EF4-FFF2-40B4-BE49-F238E27FC236}">
                    <a16:creationId xmlns:a16="http://schemas.microsoft.com/office/drawing/2014/main" id="{6E5CBF71-CD68-4FA1-A8D9-D2D96C9AE8AF}"/>
                  </a:ext>
                </a:extLst>
              </p:cNvPr>
              <p:cNvSpPr/>
              <p:nvPr/>
            </p:nvSpPr>
            <p:spPr>
              <a:xfrm rot="5400000">
                <a:off x="1347209" y="4239778"/>
                <a:ext cx="39312" cy="381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50" name="Picture 49">
                <a:extLst>
                  <a:ext uri="{FF2B5EF4-FFF2-40B4-BE49-F238E27FC236}">
                    <a16:creationId xmlns:a16="http://schemas.microsoft.com/office/drawing/2014/main" id="{4A330247-60CD-49C7-88B5-43C5C1D4863E}"/>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1161624" y="2583199"/>
                <a:ext cx="1233519" cy="182748"/>
              </a:xfrm>
              <a:prstGeom prst="rect">
                <a:avLst/>
              </a:prstGeom>
            </p:spPr>
          </p:pic>
          <p:pic>
            <p:nvPicPr>
              <p:cNvPr id="51" name="Picture 50">
                <a:extLst>
                  <a:ext uri="{FF2B5EF4-FFF2-40B4-BE49-F238E27FC236}">
                    <a16:creationId xmlns:a16="http://schemas.microsoft.com/office/drawing/2014/main" id="{567E7C1D-C02C-4653-8727-31C6D5B0B545}"/>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2772155" y="2580218"/>
                <a:ext cx="1233519" cy="182748"/>
              </a:xfrm>
              <a:prstGeom prst="rect">
                <a:avLst/>
              </a:prstGeom>
            </p:spPr>
          </p:pic>
          <p:pic>
            <p:nvPicPr>
              <p:cNvPr id="52" name="Picture 51">
                <a:extLst>
                  <a:ext uri="{FF2B5EF4-FFF2-40B4-BE49-F238E27FC236}">
                    <a16:creationId xmlns:a16="http://schemas.microsoft.com/office/drawing/2014/main" id="{71E000B9-0B99-4C15-87D5-4AC40CDB623B}"/>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4354199" y="2578145"/>
                <a:ext cx="1233519" cy="182748"/>
              </a:xfrm>
              <a:prstGeom prst="rect">
                <a:avLst/>
              </a:prstGeom>
            </p:spPr>
          </p:pic>
          <p:pic>
            <p:nvPicPr>
              <p:cNvPr id="53" name="Picture 52">
                <a:extLst>
                  <a:ext uri="{FF2B5EF4-FFF2-40B4-BE49-F238E27FC236}">
                    <a16:creationId xmlns:a16="http://schemas.microsoft.com/office/drawing/2014/main" id="{6245A293-DD1B-4356-82B0-ABBBEDD1139F}"/>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4356678" y="3868937"/>
                <a:ext cx="1233519" cy="182748"/>
              </a:xfrm>
              <a:prstGeom prst="rect">
                <a:avLst/>
              </a:prstGeom>
            </p:spPr>
          </p:pic>
          <p:pic>
            <p:nvPicPr>
              <p:cNvPr id="54" name="Picture 53">
                <a:extLst>
                  <a:ext uri="{FF2B5EF4-FFF2-40B4-BE49-F238E27FC236}">
                    <a16:creationId xmlns:a16="http://schemas.microsoft.com/office/drawing/2014/main" id="{2638E083-2C6F-4B4F-BD9F-343D253C3FEA}"/>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2734706" y="3865965"/>
                <a:ext cx="1233519" cy="182748"/>
              </a:xfrm>
              <a:prstGeom prst="rect">
                <a:avLst/>
              </a:prstGeom>
            </p:spPr>
          </p:pic>
          <p:pic>
            <p:nvPicPr>
              <p:cNvPr id="55" name="Picture 54">
                <a:extLst>
                  <a:ext uri="{FF2B5EF4-FFF2-40B4-BE49-F238E27FC236}">
                    <a16:creationId xmlns:a16="http://schemas.microsoft.com/office/drawing/2014/main" id="{642A4829-B99E-41E5-8ADD-3E5D90F6F68A}"/>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1179427" y="3868193"/>
                <a:ext cx="1233519" cy="182748"/>
              </a:xfrm>
              <a:prstGeom prst="rect">
                <a:avLst/>
              </a:prstGeom>
            </p:spPr>
          </p:pic>
          <p:pic>
            <p:nvPicPr>
              <p:cNvPr id="56" name="Picture 55">
                <a:extLst>
                  <a:ext uri="{FF2B5EF4-FFF2-40B4-BE49-F238E27FC236}">
                    <a16:creationId xmlns:a16="http://schemas.microsoft.com/office/drawing/2014/main" id="{FAF734C8-5C4F-4D05-ACB1-4A63FDF699CB}"/>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1175754" y="5167863"/>
                <a:ext cx="1233519" cy="182748"/>
              </a:xfrm>
              <a:prstGeom prst="rect">
                <a:avLst/>
              </a:prstGeom>
            </p:spPr>
          </p:pic>
          <p:pic>
            <p:nvPicPr>
              <p:cNvPr id="57" name="Picture 56">
                <a:extLst>
                  <a:ext uri="{FF2B5EF4-FFF2-40B4-BE49-F238E27FC236}">
                    <a16:creationId xmlns:a16="http://schemas.microsoft.com/office/drawing/2014/main" id="{DFE08D07-C5E8-4889-AE5E-FACFF1B15B9C}"/>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2752692" y="5167284"/>
                <a:ext cx="1233519" cy="182748"/>
              </a:xfrm>
              <a:prstGeom prst="rect">
                <a:avLst/>
              </a:prstGeom>
            </p:spPr>
          </p:pic>
          <p:pic>
            <p:nvPicPr>
              <p:cNvPr id="58" name="Picture 57">
                <a:extLst>
                  <a:ext uri="{FF2B5EF4-FFF2-40B4-BE49-F238E27FC236}">
                    <a16:creationId xmlns:a16="http://schemas.microsoft.com/office/drawing/2014/main" id="{4B1DF625-26D4-4834-9CEC-0D3D3855AB6E}"/>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4366306" y="5171215"/>
                <a:ext cx="1233519" cy="182748"/>
              </a:xfrm>
              <a:prstGeom prst="rect">
                <a:avLst/>
              </a:prstGeom>
            </p:spPr>
          </p:pic>
          <p:pic>
            <p:nvPicPr>
              <p:cNvPr id="59" name="Picture 58">
                <a:extLst>
                  <a:ext uri="{FF2B5EF4-FFF2-40B4-BE49-F238E27FC236}">
                    <a16:creationId xmlns:a16="http://schemas.microsoft.com/office/drawing/2014/main" id="{105BA599-6CAE-4C7A-A939-BED74DF56CFB}"/>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2777533" y="1294199"/>
                <a:ext cx="1233519" cy="182748"/>
              </a:xfrm>
              <a:prstGeom prst="rect">
                <a:avLst/>
              </a:prstGeom>
            </p:spPr>
          </p:pic>
          <p:pic>
            <p:nvPicPr>
              <p:cNvPr id="60" name="Picture 59">
                <a:extLst>
                  <a:ext uri="{FF2B5EF4-FFF2-40B4-BE49-F238E27FC236}">
                    <a16:creationId xmlns:a16="http://schemas.microsoft.com/office/drawing/2014/main" id="{7E260CEE-D946-4119-B896-10F8C944863F}"/>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1175754" y="1295087"/>
                <a:ext cx="1233519" cy="182748"/>
              </a:xfrm>
              <a:prstGeom prst="rect">
                <a:avLst/>
              </a:prstGeom>
            </p:spPr>
          </p:pic>
          <p:pic>
            <p:nvPicPr>
              <p:cNvPr id="61" name="Picture 60">
                <a:extLst>
                  <a:ext uri="{FF2B5EF4-FFF2-40B4-BE49-F238E27FC236}">
                    <a16:creationId xmlns:a16="http://schemas.microsoft.com/office/drawing/2014/main" id="{04333533-12AA-4C5D-AA9E-977E44CA9D98}"/>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4349296" y="1299913"/>
                <a:ext cx="1233519" cy="182748"/>
              </a:xfrm>
              <a:prstGeom prst="rect">
                <a:avLst/>
              </a:prstGeom>
            </p:spPr>
          </p:pic>
        </p:grpSp>
      </p:grpSp>
      <p:grpSp>
        <p:nvGrpSpPr>
          <p:cNvPr id="86" name="Group 85">
            <a:extLst>
              <a:ext uri="{FF2B5EF4-FFF2-40B4-BE49-F238E27FC236}">
                <a16:creationId xmlns:a16="http://schemas.microsoft.com/office/drawing/2014/main" id="{88D619BC-14EF-4E07-9B19-2D891EE43A24}"/>
              </a:ext>
            </a:extLst>
          </p:cNvPr>
          <p:cNvGrpSpPr/>
          <p:nvPr/>
        </p:nvGrpSpPr>
        <p:grpSpPr>
          <a:xfrm>
            <a:off x="661246" y="1022773"/>
            <a:ext cx="4950377" cy="5462295"/>
            <a:chOff x="660400" y="1022425"/>
            <a:chExt cx="4950377" cy="5462295"/>
          </a:xfrm>
        </p:grpSpPr>
        <p:sp>
          <p:nvSpPr>
            <p:cNvPr id="3" name="Rectangle 2">
              <a:extLst>
                <a:ext uri="{FF2B5EF4-FFF2-40B4-BE49-F238E27FC236}">
                  <a16:creationId xmlns:a16="http://schemas.microsoft.com/office/drawing/2014/main" id="{FF051B5A-A590-4FA4-8085-E5160A9DD5DE}"/>
                </a:ext>
              </a:extLst>
            </p:cNvPr>
            <p:cNvSpPr/>
            <p:nvPr/>
          </p:nvSpPr>
          <p:spPr>
            <a:xfrm>
              <a:off x="660400" y="1330447"/>
              <a:ext cx="4950377" cy="5154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26" name="Picture 2" descr="Image result for correlation">
              <a:extLst>
                <a:ext uri="{FF2B5EF4-FFF2-40B4-BE49-F238E27FC236}">
                  <a16:creationId xmlns:a16="http://schemas.microsoft.com/office/drawing/2014/main" id="{2070B0A5-48A8-4DAC-98AC-379EEA225F7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647" r="66206" b="72194"/>
            <a:stretch/>
          </p:blipFill>
          <p:spPr bwMode="auto">
            <a:xfrm>
              <a:off x="1525671" y="1127900"/>
              <a:ext cx="4024733" cy="303778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706A62-A2C1-4C62-95B3-C54E8886BF52}"/>
                </a:ext>
              </a:extLst>
            </p:cNvPr>
            <p:cNvSpPr/>
            <p:nvPr/>
          </p:nvSpPr>
          <p:spPr>
            <a:xfrm>
              <a:off x="1746451" y="5392311"/>
              <a:ext cx="416642" cy="44694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Oval 71">
              <a:extLst>
                <a:ext uri="{FF2B5EF4-FFF2-40B4-BE49-F238E27FC236}">
                  <a16:creationId xmlns:a16="http://schemas.microsoft.com/office/drawing/2014/main" id="{207E9973-BE66-4DEF-B93B-3E9F1F7A85B9}"/>
                </a:ext>
              </a:extLst>
            </p:cNvPr>
            <p:cNvSpPr/>
            <p:nvPr/>
          </p:nvSpPr>
          <p:spPr>
            <a:xfrm>
              <a:off x="4250475" y="5392311"/>
              <a:ext cx="416642" cy="44694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TextBox 5">
              <a:extLst>
                <a:ext uri="{FF2B5EF4-FFF2-40B4-BE49-F238E27FC236}">
                  <a16:creationId xmlns:a16="http://schemas.microsoft.com/office/drawing/2014/main" id="{7DC4AC32-DC19-4B30-BEB4-581609681486}"/>
                </a:ext>
              </a:extLst>
            </p:cNvPr>
            <p:cNvSpPr txBox="1"/>
            <p:nvPr/>
          </p:nvSpPr>
          <p:spPr>
            <a:xfrm>
              <a:off x="2676045" y="4126086"/>
              <a:ext cx="2412214" cy="369332"/>
            </a:xfrm>
            <a:prstGeom prst="rect">
              <a:avLst/>
            </a:prstGeom>
            <a:noFill/>
          </p:spPr>
          <p:txBody>
            <a:bodyPr wrap="square" rtlCol="0">
              <a:spAutoFit/>
            </a:bodyPr>
            <a:lstStyle/>
            <a:p>
              <a:r>
                <a:rPr lang="en-US" dirty="0"/>
                <a:t>FPKM gene 2</a:t>
              </a:r>
              <a:endParaRPr lang="en-ZA" dirty="0"/>
            </a:p>
          </p:txBody>
        </p:sp>
        <p:sp>
          <p:nvSpPr>
            <p:cNvPr id="74" name="TextBox 73">
              <a:extLst>
                <a:ext uri="{FF2B5EF4-FFF2-40B4-BE49-F238E27FC236}">
                  <a16:creationId xmlns:a16="http://schemas.microsoft.com/office/drawing/2014/main" id="{0A7B901E-547B-472C-9464-126BBDA761AF}"/>
                </a:ext>
              </a:extLst>
            </p:cNvPr>
            <p:cNvSpPr txBox="1"/>
            <p:nvPr/>
          </p:nvSpPr>
          <p:spPr>
            <a:xfrm rot="16200000">
              <a:off x="68605" y="2043866"/>
              <a:ext cx="2412214" cy="369332"/>
            </a:xfrm>
            <a:prstGeom prst="rect">
              <a:avLst/>
            </a:prstGeom>
            <a:noFill/>
          </p:spPr>
          <p:txBody>
            <a:bodyPr wrap="square" rtlCol="0">
              <a:spAutoFit/>
            </a:bodyPr>
            <a:lstStyle/>
            <a:p>
              <a:r>
                <a:rPr lang="en-US" dirty="0"/>
                <a:t>FPKM gene 1</a:t>
              </a:r>
              <a:endParaRPr lang="en-ZA" dirty="0"/>
            </a:p>
          </p:txBody>
        </p:sp>
        <p:cxnSp>
          <p:nvCxnSpPr>
            <p:cNvPr id="71" name="Straight Connector 70">
              <a:extLst>
                <a:ext uri="{FF2B5EF4-FFF2-40B4-BE49-F238E27FC236}">
                  <a16:creationId xmlns:a16="http://schemas.microsoft.com/office/drawing/2014/main" id="{719B8CE4-4E0F-4923-91F6-B0C66D299BA4}"/>
                </a:ext>
              </a:extLst>
            </p:cNvPr>
            <p:cNvCxnSpPr>
              <a:cxnSpLocks/>
              <a:stCxn id="4" idx="6"/>
              <a:endCxn id="72" idx="2"/>
            </p:cNvCxnSpPr>
            <p:nvPr/>
          </p:nvCxnSpPr>
          <p:spPr>
            <a:xfrm>
              <a:off x="2163093" y="5615782"/>
              <a:ext cx="2087382"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BECBBA9-730D-4F31-9A51-776E8275A067}"/>
                </a:ext>
              </a:extLst>
            </p:cNvPr>
            <p:cNvCxnSpPr>
              <a:cxnSpLocks/>
            </p:cNvCxnSpPr>
            <p:nvPr/>
          </p:nvCxnSpPr>
          <p:spPr>
            <a:xfrm>
              <a:off x="1607387" y="4107078"/>
              <a:ext cx="1421563" cy="1461748"/>
            </a:xfrm>
            <a:prstGeom prst="line">
              <a:avLst/>
            </a:prstGeom>
            <a:ln w="19050">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17CFD46-32C1-42E3-892F-17B229AD6FC3}"/>
                </a:ext>
              </a:extLst>
            </p:cNvPr>
            <p:cNvCxnSpPr>
              <a:cxnSpLocks/>
            </p:cNvCxnSpPr>
            <p:nvPr/>
          </p:nvCxnSpPr>
          <p:spPr>
            <a:xfrm flipH="1">
              <a:off x="3505250" y="4106949"/>
              <a:ext cx="1760735" cy="14715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CB83E03-5EA4-42E7-919F-A12737300BBE}"/>
                </a:ext>
              </a:extLst>
            </p:cNvPr>
            <p:cNvSpPr txBox="1"/>
            <p:nvPr/>
          </p:nvSpPr>
          <p:spPr>
            <a:xfrm>
              <a:off x="2527186" y="4792299"/>
              <a:ext cx="1684007" cy="369332"/>
            </a:xfrm>
            <a:prstGeom prst="rect">
              <a:avLst/>
            </a:prstGeom>
            <a:noFill/>
          </p:spPr>
          <p:txBody>
            <a:bodyPr wrap="square" rtlCol="0">
              <a:spAutoFit/>
            </a:bodyPr>
            <a:lstStyle/>
            <a:p>
              <a:r>
                <a:rPr lang="en-US" dirty="0"/>
                <a:t>PCC (R) </a:t>
              </a:r>
              <a:r>
                <a:rPr lang="en-ZA" dirty="0"/>
                <a:t>≥</a:t>
              </a:r>
              <a:r>
                <a:rPr lang="en-US" dirty="0"/>
                <a:t> 0.94</a:t>
              </a:r>
              <a:endParaRPr lang="en-ZA" dirty="0"/>
            </a:p>
          </p:txBody>
        </p:sp>
      </p:grpSp>
      <p:sp>
        <p:nvSpPr>
          <p:cNvPr id="88" name="Oval 87">
            <a:extLst>
              <a:ext uri="{FF2B5EF4-FFF2-40B4-BE49-F238E27FC236}">
                <a16:creationId xmlns:a16="http://schemas.microsoft.com/office/drawing/2014/main" id="{D76AC7D8-CA35-40C6-B5BA-D01B1B9B6E63}"/>
              </a:ext>
            </a:extLst>
          </p:cNvPr>
          <p:cNvSpPr/>
          <p:nvPr/>
        </p:nvSpPr>
        <p:spPr>
          <a:xfrm>
            <a:off x="9734550" y="3646248"/>
            <a:ext cx="1519875" cy="1371680"/>
          </a:xfrm>
          <a:prstGeom prst="ellipse">
            <a:avLst/>
          </a:prstGeom>
          <a:noFill/>
          <a:ln w="76200">
            <a:solidFill>
              <a:srgbClr val="D25A5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TextBox 89">
            <a:extLst>
              <a:ext uri="{FF2B5EF4-FFF2-40B4-BE49-F238E27FC236}">
                <a16:creationId xmlns:a16="http://schemas.microsoft.com/office/drawing/2014/main" id="{169FA928-A9A5-43DA-B2C1-1C359B5908C4}"/>
              </a:ext>
            </a:extLst>
          </p:cNvPr>
          <p:cNvSpPr txBox="1"/>
          <p:nvPr/>
        </p:nvSpPr>
        <p:spPr>
          <a:xfrm>
            <a:off x="1804819" y="5435343"/>
            <a:ext cx="408188" cy="369332"/>
          </a:xfrm>
          <a:prstGeom prst="rect">
            <a:avLst/>
          </a:prstGeom>
          <a:noFill/>
        </p:spPr>
        <p:txBody>
          <a:bodyPr wrap="square" rtlCol="0">
            <a:spAutoFit/>
          </a:bodyPr>
          <a:lstStyle/>
          <a:p>
            <a:r>
              <a:rPr lang="en-US" dirty="0"/>
              <a:t>1</a:t>
            </a:r>
            <a:endParaRPr lang="en-ZA" dirty="0"/>
          </a:p>
        </p:txBody>
      </p:sp>
      <p:sp>
        <p:nvSpPr>
          <p:cNvPr id="92" name="TextBox 91">
            <a:extLst>
              <a:ext uri="{FF2B5EF4-FFF2-40B4-BE49-F238E27FC236}">
                <a16:creationId xmlns:a16="http://schemas.microsoft.com/office/drawing/2014/main" id="{98A5BF8E-CB38-423A-995E-0AC94EEC7E2C}"/>
              </a:ext>
            </a:extLst>
          </p:cNvPr>
          <p:cNvSpPr txBox="1"/>
          <p:nvPr/>
        </p:nvSpPr>
        <p:spPr>
          <a:xfrm>
            <a:off x="4302211" y="5432248"/>
            <a:ext cx="408188" cy="369332"/>
          </a:xfrm>
          <a:prstGeom prst="rect">
            <a:avLst/>
          </a:prstGeom>
          <a:noFill/>
        </p:spPr>
        <p:txBody>
          <a:bodyPr wrap="square" rtlCol="0">
            <a:spAutoFit/>
          </a:bodyPr>
          <a:lstStyle/>
          <a:p>
            <a:r>
              <a:rPr lang="en-US" dirty="0"/>
              <a:t>2</a:t>
            </a:r>
            <a:endParaRPr lang="en-ZA" dirty="0"/>
          </a:p>
        </p:txBody>
      </p:sp>
      <p:sp>
        <p:nvSpPr>
          <p:cNvPr id="89" name="TextBox 88">
            <a:extLst>
              <a:ext uri="{FF2B5EF4-FFF2-40B4-BE49-F238E27FC236}">
                <a16:creationId xmlns:a16="http://schemas.microsoft.com/office/drawing/2014/main" id="{FB3368D3-D767-49A0-92E4-ADE78CC4374E}"/>
              </a:ext>
            </a:extLst>
          </p:cNvPr>
          <p:cNvSpPr txBox="1"/>
          <p:nvPr/>
        </p:nvSpPr>
        <p:spPr>
          <a:xfrm>
            <a:off x="383833" y="86291"/>
            <a:ext cx="9410544" cy="1200329"/>
          </a:xfrm>
          <a:prstGeom prst="rect">
            <a:avLst/>
          </a:prstGeom>
          <a:noFill/>
        </p:spPr>
        <p:txBody>
          <a:bodyPr wrap="square" rtlCol="0">
            <a:spAutoFit/>
          </a:bodyPr>
          <a:lstStyle/>
          <a:p>
            <a:r>
              <a:rPr lang="en-US" sz="2400" dirty="0"/>
              <a:t>Co-expression Network Analysis</a:t>
            </a:r>
          </a:p>
          <a:p>
            <a:r>
              <a:rPr lang="en-US" sz="2400" dirty="0"/>
              <a:t>Which genes are highly correlated in terms of their expression and can we use this to find promoters?</a:t>
            </a:r>
            <a:endParaRPr lang="en-ZA" sz="2400" dirty="0"/>
          </a:p>
        </p:txBody>
      </p:sp>
    </p:spTree>
    <p:extLst>
      <p:ext uri="{BB962C8B-B14F-4D97-AF65-F5344CB8AC3E}">
        <p14:creationId xmlns:p14="http://schemas.microsoft.com/office/powerpoint/2010/main" val="268272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D2E1043-78EE-4141-9C2F-BE8A9E62E889}"/>
              </a:ext>
            </a:extLst>
          </p:cNvPr>
          <p:cNvGrpSpPr/>
          <p:nvPr/>
        </p:nvGrpSpPr>
        <p:grpSpPr>
          <a:xfrm>
            <a:off x="266921" y="1318755"/>
            <a:ext cx="8618841" cy="3952799"/>
            <a:chOff x="1051933" y="741734"/>
            <a:chExt cx="6428862" cy="2687266"/>
          </a:xfrm>
        </p:grpSpPr>
        <p:pic>
          <p:nvPicPr>
            <p:cNvPr id="2" name="Picture 1">
              <a:extLst>
                <a:ext uri="{FF2B5EF4-FFF2-40B4-BE49-F238E27FC236}">
                  <a16:creationId xmlns:a16="http://schemas.microsoft.com/office/drawing/2014/main" id="{B0166264-684C-4559-B4B3-05719766E398}"/>
                </a:ext>
              </a:extLst>
            </p:cNvPr>
            <p:cNvPicPr>
              <a:picLocks noChangeAspect="1"/>
            </p:cNvPicPr>
            <p:nvPr/>
          </p:nvPicPr>
          <p:blipFill rotWithShape="1">
            <a:blip r:embed="rId3">
              <a:extLst>
                <a:ext uri="{28A0092B-C50C-407E-A947-70E740481C1C}">
                  <a14:useLocalDpi xmlns:a14="http://schemas.microsoft.com/office/drawing/2010/main" val="0"/>
                </a:ext>
              </a:extLst>
            </a:blip>
            <a:srcRect l="23030" t="2571" r="22003" b="62860"/>
            <a:stretch/>
          </p:blipFill>
          <p:spPr>
            <a:xfrm>
              <a:off x="1051933" y="741734"/>
              <a:ext cx="3172679" cy="2582574"/>
            </a:xfrm>
            <a:prstGeom prst="rect">
              <a:avLst/>
            </a:prstGeom>
          </p:spPr>
        </p:pic>
        <p:sp>
          <p:nvSpPr>
            <p:cNvPr id="4" name="Rectangle 3">
              <a:extLst>
                <a:ext uri="{FF2B5EF4-FFF2-40B4-BE49-F238E27FC236}">
                  <a16:creationId xmlns:a16="http://schemas.microsoft.com/office/drawing/2014/main" id="{96E065C2-8B0E-47C4-96C6-2D93611E29B7}"/>
                </a:ext>
              </a:extLst>
            </p:cNvPr>
            <p:cNvSpPr/>
            <p:nvPr/>
          </p:nvSpPr>
          <p:spPr>
            <a:xfrm>
              <a:off x="3265666" y="1911008"/>
              <a:ext cx="723154" cy="672780"/>
            </a:xfrm>
            <a:prstGeom prst="rect">
              <a:avLst/>
            </a:pr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5" name="Straight Connector 4">
              <a:extLst>
                <a:ext uri="{FF2B5EF4-FFF2-40B4-BE49-F238E27FC236}">
                  <a16:creationId xmlns:a16="http://schemas.microsoft.com/office/drawing/2014/main" id="{1115AE68-D1E4-44A0-A996-715C58470A38}"/>
                </a:ext>
              </a:extLst>
            </p:cNvPr>
            <p:cNvCxnSpPr/>
            <p:nvPr/>
          </p:nvCxnSpPr>
          <p:spPr>
            <a:xfrm flipV="1">
              <a:off x="3988820" y="853055"/>
              <a:ext cx="722384" cy="105795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C0E4BE-6AFB-42C2-8223-4A217A472393}"/>
                </a:ext>
              </a:extLst>
            </p:cNvPr>
            <p:cNvCxnSpPr>
              <a:cxnSpLocks/>
            </p:cNvCxnSpPr>
            <p:nvPr/>
          </p:nvCxnSpPr>
          <p:spPr>
            <a:xfrm>
              <a:off x="3988820" y="2598211"/>
              <a:ext cx="722384" cy="54532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2AF7C6F-1BD1-4A6F-8A96-065C53A12DEF}"/>
                </a:ext>
              </a:extLst>
            </p:cNvPr>
            <p:cNvSpPr/>
            <p:nvPr/>
          </p:nvSpPr>
          <p:spPr>
            <a:xfrm>
              <a:off x="4711204" y="3136643"/>
              <a:ext cx="1386574" cy="292357"/>
            </a:xfrm>
            <a:prstGeom prst="rect">
              <a:avLst/>
            </a:prstGeom>
            <a:solidFill>
              <a:srgbClr val="FB9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GTCAAHS &amp; CRCGTW</a:t>
              </a:r>
              <a:endParaRPr lang="en-ZA" sz="1000" b="1" dirty="0">
                <a:solidFill>
                  <a:schemeClr val="tx1"/>
                </a:solidFill>
              </a:endParaRPr>
            </a:p>
          </p:txBody>
        </p:sp>
        <p:sp>
          <p:nvSpPr>
            <p:cNvPr id="10" name="Rectangle 9">
              <a:extLst>
                <a:ext uri="{FF2B5EF4-FFF2-40B4-BE49-F238E27FC236}">
                  <a16:creationId xmlns:a16="http://schemas.microsoft.com/office/drawing/2014/main" id="{7F98630B-C46B-4991-A589-D6B6796CE555}"/>
                </a:ext>
              </a:extLst>
            </p:cNvPr>
            <p:cNvSpPr/>
            <p:nvPr/>
          </p:nvSpPr>
          <p:spPr>
            <a:xfrm>
              <a:off x="6093154" y="3136643"/>
              <a:ext cx="1387025" cy="292357"/>
            </a:xfrm>
            <a:prstGeom prst="rect">
              <a:avLst/>
            </a:prstGeom>
            <a:solidFill>
              <a:srgbClr val="D30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GTCAAHS</a:t>
              </a:r>
              <a:endParaRPr lang="en-ZA" sz="1000" b="1" dirty="0">
                <a:solidFill>
                  <a:schemeClr val="tx1"/>
                </a:solidFill>
              </a:endParaRPr>
            </a:p>
          </p:txBody>
        </p:sp>
        <p:pic>
          <p:nvPicPr>
            <p:cNvPr id="11" name="Picture 10">
              <a:extLst>
                <a:ext uri="{FF2B5EF4-FFF2-40B4-BE49-F238E27FC236}">
                  <a16:creationId xmlns:a16="http://schemas.microsoft.com/office/drawing/2014/main" id="{07BD4B9C-1FDD-43D3-8BEA-EA659CAF05B6}"/>
                </a:ext>
              </a:extLst>
            </p:cNvPr>
            <p:cNvPicPr>
              <a:picLocks noChangeAspect="1"/>
            </p:cNvPicPr>
            <p:nvPr/>
          </p:nvPicPr>
          <p:blipFill rotWithShape="1">
            <a:blip r:embed="rId4">
              <a:extLst>
                <a:ext uri="{28A0092B-C50C-407E-A947-70E740481C1C}">
                  <a14:useLocalDpi xmlns:a14="http://schemas.microsoft.com/office/drawing/2010/main" val="0"/>
                </a:ext>
              </a:extLst>
            </a:blip>
            <a:srcRect l="18715" t="5980" r="25756" b="9587"/>
            <a:stretch/>
          </p:blipFill>
          <p:spPr>
            <a:xfrm>
              <a:off x="4711204" y="853055"/>
              <a:ext cx="2769591" cy="2290478"/>
            </a:xfrm>
            <a:prstGeom prst="rect">
              <a:avLst/>
            </a:prstGeom>
          </p:spPr>
        </p:pic>
      </p:grpSp>
      <p:grpSp>
        <p:nvGrpSpPr>
          <p:cNvPr id="17" name="Group 16">
            <a:extLst>
              <a:ext uri="{FF2B5EF4-FFF2-40B4-BE49-F238E27FC236}">
                <a16:creationId xmlns:a16="http://schemas.microsoft.com/office/drawing/2014/main" id="{08AD40D7-FBA5-4FDE-803A-9D69937E23BA}"/>
              </a:ext>
            </a:extLst>
          </p:cNvPr>
          <p:cNvGrpSpPr/>
          <p:nvPr/>
        </p:nvGrpSpPr>
        <p:grpSpPr>
          <a:xfrm>
            <a:off x="8993711" y="2332340"/>
            <a:ext cx="3069080" cy="2118243"/>
            <a:chOff x="8037825" y="2229058"/>
            <a:chExt cx="3069080" cy="2118243"/>
          </a:xfrm>
        </p:grpSpPr>
        <p:pic>
          <p:nvPicPr>
            <p:cNvPr id="7" name="Picture 6">
              <a:extLst>
                <a:ext uri="{FF2B5EF4-FFF2-40B4-BE49-F238E27FC236}">
                  <a16:creationId xmlns:a16="http://schemas.microsoft.com/office/drawing/2014/main" id="{408AE1E7-34AA-4723-9EA7-90059316F0AF}"/>
                </a:ext>
              </a:extLst>
            </p:cNvPr>
            <p:cNvPicPr>
              <a:picLocks noChangeAspect="1"/>
            </p:cNvPicPr>
            <p:nvPr/>
          </p:nvPicPr>
          <p:blipFill rotWithShape="1">
            <a:blip r:embed="rId5"/>
            <a:srcRect l="2909" t="15208" r="28020" b="51137"/>
            <a:stretch/>
          </p:blipFill>
          <p:spPr>
            <a:xfrm>
              <a:off x="8140917" y="3636089"/>
              <a:ext cx="2899514" cy="711212"/>
            </a:xfrm>
            <a:prstGeom prst="rect">
              <a:avLst/>
            </a:prstGeom>
          </p:spPr>
        </p:pic>
        <p:pic>
          <p:nvPicPr>
            <p:cNvPr id="9" name="Picture 8">
              <a:extLst>
                <a:ext uri="{FF2B5EF4-FFF2-40B4-BE49-F238E27FC236}">
                  <a16:creationId xmlns:a16="http://schemas.microsoft.com/office/drawing/2014/main" id="{96E16C54-2EA5-4DD6-95AF-4E07C4E06F59}"/>
                </a:ext>
              </a:extLst>
            </p:cNvPr>
            <p:cNvPicPr>
              <a:picLocks noChangeAspect="1"/>
            </p:cNvPicPr>
            <p:nvPr/>
          </p:nvPicPr>
          <p:blipFill rotWithShape="1">
            <a:blip r:embed="rId6"/>
            <a:srcRect l="2581" t="22002" r="17312" b="50058"/>
            <a:stretch/>
          </p:blipFill>
          <p:spPr>
            <a:xfrm>
              <a:off x="8037825" y="2520549"/>
              <a:ext cx="3069080" cy="707499"/>
            </a:xfrm>
            <a:prstGeom prst="rect">
              <a:avLst/>
            </a:prstGeom>
          </p:spPr>
        </p:pic>
        <p:sp>
          <p:nvSpPr>
            <p:cNvPr id="13" name="TextBox 12">
              <a:extLst>
                <a:ext uri="{FF2B5EF4-FFF2-40B4-BE49-F238E27FC236}">
                  <a16:creationId xmlns:a16="http://schemas.microsoft.com/office/drawing/2014/main" id="{B1761156-DFD0-45DD-B2A8-A12F5D7A5FA7}"/>
                </a:ext>
              </a:extLst>
            </p:cNvPr>
            <p:cNvSpPr txBox="1"/>
            <p:nvPr/>
          </p:nvSpPr>
          <p:spPr>
            <a:xfrm>
              <a:off x="8140917" y="2229058"/>
              <a:ext cx="1267798" cy="246221"/>
            </a:xfrm>
            <a:prstGeom prst="rect">
              <a:avLst/>
            </a:prstGeom>
            <a:noFill/>
          </p:spPr>
          <p:txBody>
            <a:bodyPr wrap="square" rtlCol="0">
              <a:spAutoFit/>
            </a:bodyPr>
            <a:lstStyle/>
            <a:p>
              <a:r>
                <a:rPr lang="en-US" sz="1000" dirty="0"/>
                <a:t>GTCAAHS:</a:t>
              </a:r>
              <a:endParaRPr lang="en-ZA" sz="1000" dirty="0"/>
            </a:p>
          </p:txBody>
        </p:sp>
        <p:sp>
          <p:nvSpPr>
            <p:cNvPr id="14" name="TextBox 13">
              <a:extLst>
                <a:ext uri="{FF2B5EF4-FFF2-40B4-BE49-F238E27FC236}">
                  <a16:creationId xmlns:a16="http://schemas.microsoft.com/office/drawing/2014/main" id="{8C5F917B-8DB0-4606-A5C6-163EA0108A8B}"/>
                </a:ext>
              </a:extLst>
            </p:cNvPr>
            <p:cNvSpPr txBox="1"/>
            <p:nvPr/>
          </p:nvSpPr>
          <p:spPr>
            <a:xfrm>
              <a:off x="8140917" y="3299328"/>
              <a:ext cx="1267798" cy="246221"/>
            </a:xfrm>
            <a:prstGeom prst="rect">
              <a:avLst/>
            </a:prstGeom>
            <a:noFill/>
          </p:spPr>
          <p:txBody>
            <a:bodyPr wrap="square" rtlCol="0">
              <a:spAutoFit/>
            </a:bodyPr>
            <a:lstStyle/>
            <a:p>
              <a:r>
                <a:rPr lang="en-US" sz="1000" dirty="0"/>
                <a:t>CRCGTW:</a:t>
              </a:r>
              <a:endParaRPr lang="en-ZA" sz="1000" dirty="0"/>
            </a:p>
          </p:txBody>
        </p:sp>
      </p:grpSp>
      <p:pic>
        <p:nvPicPr>
          <p:cNvPr id="19" name="Picture 18">
            <a:extLst>
              <a:ext uri="{FF2B5EF4-FFF2-40B4-BE49-F238E27FC236}">
                <a16:creationId xmlns:a16="http://schemas.microsoft.com/office/drawing/2014/main" id="{54B3E6FF-AC2C-4FEC-B11E-007101D93029}"/>
              </a:ext>
            </a:extLst>
          </p:cNvPr>
          <p:cNvPicPr>
            <a:picLocks noChangeAspect="1"/>
          </p:cNvPicPr>
          <p:nvPr/>
        </p:nvPicPr>
        <p:blipFill>
          <a:blip r:embed="rId7"/>
          <a:stretch>
            <a:fillRect/>
          </a:stretch>
        </p:blipFill>
        <p:spPr>
          <a:xfrm>
            <a:off x="396130" y="5605674"/>
            <a:ext cx="5337972" cy="1029859"/>
          </a:xfrm>
          <a:prstGeom prst="rect">
            <a:avLst/>
          </a:prstGeom>
        </p:spPr>
      </p:pic>
      <p:sp>
        <p:nvSpPr>
          <p:cNvPr id="22" name="TextBox 21">
            <a:extLst>
              <a:ext uri="{FF2B5EF4-FFF2-40B4-BE49-F238E27FC236}">
                <a16:creationId xmlns:a16="http://schemas.microsoft.com/office/drawing/2014/main" id="{E2B2F27B-09F4-4359-9ED3-38B465E3F755}"/>
              </a:ext>
            </a:extLst>
          </p:cNvPr>
          <p:cNvSpPr txBox="1"/>
          <p:nvPr/>
        </p:nvSpPr>
        <p:spPr>
          <a:xfrm>
            <a:off x="613978" y="243700"/>
            <a:ext cx="7812777" cy="830997"/>
          </a:xfrm>
          <a:prstGeom prst="rect">
            <a:avLst/>
          </a:prstGeom>
          <a:noFill/>
        </p:spPr>
        <p:txBody>
          <a:bodyPr wrap="square" rtlCol="0">
            <a:spAutoFit/>
          </a:bodyPr>
          <a:lstStyle/>
          <a:p>
            <a:r>
              <a:rPr lang="en-US" sz="2400" dirty="0"/>
              <a:t>Promoter Analysis</a:t>
            </a:r>
          </a:p>
          <a:p>
            <a:r>
              <a:rPr lang="en-US" sz="2400" dirty="0"/>
              <a:t>How is expression of senescence genes regulated?</a:t>
            </a:r>
            <a:endParaRPr lang="en-ZA" sz="2400" dirty="0"/>
          </a:p>
        </p:txBody>
      </p:sp>
      <p:sp>
        <p:nvSpPr>
          <p:cNvPr id="20" name="Rectangle 19">
            <a:extLst>
              <a:ext uri="{FF2B5EF4-FFF2-40B4-BE49-F238E27FC236}">
                <a16:creationId xmlns:a16="http://schemas.microsoft.com/office/drawing/2014/main" id="{B7885CC7-A85F-4D72-86DC-BF77A313E2CD}"/>
              </a:ext>
            </a:extLst>
          </p:cNvPr>
          <p:cNvSpPr/>
          <p:nvPr/>
        </p:nvSpPr>
        <p:spPr>
          <a:xfrm>
            <a:off x="9489389" y="1318755"/>
            <a:ext cx="1750423" cy="762304"/>
          </a:xfrm>
          <a:prstGeom prst="rect">
            <a:avLst/>
          </a:prstGeom>
          <a:solidFill>
            <a:srgbClr val="C00000"/>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Promoter</a:t>
            </a:r>
            <a:endParaRPr lang="en-ZA" sz="2800" dirty="0"/>
          </a:p>
        </p:txBody>
      </p:sp>
    </p:spTree>
    <p:extLst>
      <p:ext uri="{BB962C8B-B14F-4D97-AF65-F5344CB8AC3E}">
        <p14:creationId xmlns:p14="http://schemas.microsoft.com/office/powerpoint/2010/main" val="358246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18CD1F-95CF-4B51-A9E2-B2BB69D97ECF}"/>
              </a:ext>
            </a:extLst>
          </p:cNvPr>
          <p:cNvPicPr>
            <a:picLocks noChangeAspect="1"/>
          </p:cNvPicPr>
          <p:nvPr/>
        </p:nvPicPr>
        <p:blipFill rotWithShape="1">
          <a:blip r:embed="rId3"/>
          <a:srcRect/>
          <a:stretch/>
        </p:blipFill>
        <p:spPr>
          <a:xfrm>
            <a:off x="6331228" y="1056794"/>
            <a:ext cx="5493024" cy="4782483"/>
          </a:xfrm>
          <a:prstGeom prst="rect">
            <a:avLst/>
          </a:prstGeom>
        </p:spPr>
      </p:pic>
      <p:sp>
        <p:nvSpPr>
          <p:cNvPr id="3" name="TextBox 2">
            <a:extLst>
              <a:ext uri="{FF2B5EF4-FFF2-40B4-BE49-F238E27FC236}">
                <a16:creationId xmlns:a16="http://schemas.microsoft.com/office/drawing/2014/main" id="{07C3D23A-6939-4054-A76B-37ABC90D88F6}"/>
              </a:ext>
            </a:extLst>
          </p:cNvPr>
          <p:cNvSpPr txBox="1"/>
          <p:nvPr/>
        </p:nvSpPr>
        <p:spPr>
          <a:xfrm>
            <a:off x="500271" y="288235"/>
            <a:ext cx="5467181" cy="923330"/>
          </a:xfrm>
          <a:prstGeom prst="rect">
            <a:avLst/>
          </a:prstGeom>
          <a:noFill/>
        </p:spPr>
        <p:txBody>
          <a:bodyPr wrap="square" rtlCol="0">
            <a:spAutoFit/>
          </a:bodyPr>
          <a:lstStyle/>
          <a:p>
            <a:r>
              <a:rPr lang="en-US" dirty="0"/>
              <a:t>Transcription Factor Identification</a:t>
            </a:r>
          </a:p>
          <a:p>
            <a:r>
              <a:rPr lang="en-US" dirty="0"/>
              <a:t>Which TFs are controlling the network?</a:t>
            </a:r>
            <a:endParaRPr lang="en-ZA" dirty="0"/>
          </a:p>
          <a:p>
            <a:endParaRPr lang="en-ZA" dirty="0"/>
          </a:p>
        </p:txBody>
      </p:sp>
      <p:pic>
        <p:nvPicPr>
          <p:cNvPr id="7" name="Picture 6">
            <a:extLst>
              <a:ext uri="{FF2B5EF4-FFF2-40B4-BE49-F238E27FC236}">
                <a16:creationId xmlns:a16="http://schemas.microsoft.com/office/drawing/2014/main" id="{43935D65-E247-4DE7-A212-67C928B93FA5}"/>
              </a:ext>
            </a:extLst>
          </p:cNvPr>
          <p:cNvPicPr>
            <a:picLocks noChangeAspect="1"/>
          </p:cNvPicPr>
          <p:nvPr/>
        </p:nvPicPr>
        <p:blipFill rotWithShape="1">
          <a:blip r:embed="rId4"/>
          <a:srcRect l="5636" t="6923" r="8084" b="9297"/>
          <a:stretch/>
        </p:blipFill>
        <p:spPr>
          <a:xfrm>
            <a:off x="677390" y="1311460"/>
            <a:ext cx="5112942" cy="2797073"/>
          </a:xfrm>
          <a:prstGeom prst="rect">
            <a:avLst/>
          </a:prstGeom>
        </p:spPr>
      </p:pic>
      <p:pic>
        <p:nvPicPr>
          <p:cNvPr id="10" name="Picture 9">
            <a:extLst>
              <a:ext uri="{FF2B5EF4-FFF2-40B4-BE49-F238E27FC236}">
                <a16:creationId xmlns:a16="http://schemas.microsoft.com/office/drawing/2014/main" id="{9D45DE2C-8580-45B1-A8D4-0D1B4E9E3F34}"/>
              </a:ext>
            </a:extLst>
          </p:cNvPr>
          <p:cNvPicPr>
            <a:picLocks noChangeAspect="1"/>
          </p:cNvPicPr>
          <p:nvPr/>
        </p:nvPicPr>
        <p:blipFill>
          <a:blip r:embed="rId5"/>
          <a:stretch>
            <a:fillRect/>
          </a:stretch>
        </p:blipFill>
        <p:spPr>
          <a:xfrm>
            <a:off x="422335" y="4438289"/>
            <a:ext cx="5833352" cy="1108251"/>
          </a:xfrm>
          <a:prstGeom prst="rect">
            <a:avLst/>
          </a:prstGeom>
        </p:spPr>
      </p:pic>
      <p:sp>
        <p:nvSpPr>
          <p:cNvPr id="11" name="TextBox 10">
            <a:extLst>
              <a:ext uri="{FF2B5EF4-FFF2-40B4-BE49-F238E27FC236}">
                <a16:creationId xmlns:a16="http://schemas.microsoft.com/office/drawing/2014/main" id="{42A74E39-9F69-473E-B8B7-C0D25FBE113D}"/>
              </a:ext>
            </a:extLst>
          </p:cNvPr>
          <p:cNvSpPr txBox="1"/>
          <p:nvPr/>
        </p:nvSpPr>
        <p:spPr>
          <a:xfrm>
            <a:off x="2971801" y="3039790"/>
            <a:ext cx="864704" cy="369332"/>
          </a:xfrm>
          <a:prstGeom prst="rect">
            <a:avLst/>
          </a:prstGeom>
          <a:solidFill>
            <a:srgbClr val="FB7E6F"/>
          </a:solidFill>
        </p:spPr>
        <p:txBody>
          <a:bodyPr wrap="square" rtlCol="0">
            <a:spAutoFit/>
          </a:bodyPr>
          <a:lstStyle/>
          <a:p>
            <a:pPr algn="ctr"/>
            <a:r>
              <a:rPr lang="en-US" dirty="0"/>
              <a:t>WRKY</a:t>
            </a:r>
            <a:endParaRPr lang="en-ZA" dirty="0"/>
          </a:p>
        </p:txBody>
      </p:sp>
      <p:sp>
        <p:nvSpPr>
          <p:cNvPr id="12" name="TextBox 11">
            <a:extLst>
              <a:ext uri="{FF2B5EF4-FFF2-40B4-BE49-F238E27FC236}">
                <a16:creationId xmlns:a16="http://schemas.microsoft.com/office/drawing/2014/main" id="{33C17C35-E1EA-419A-912A-622FEF5C6A77}"/>
              </a:ext>
            </a:extLst>
          </p:cNvPr>
          <p:cNvSpPr txBox="1"/>
          <p:nvPr/>
        </p:nvSpPr>
        <p:spPr>
          <a:xfrm>
            <a:off x="1901688" y="1621627"/>
            <a:ext cx="831573" cy="369332"/>
          </a:xfrm>
          <a:prstGeom prst="rect">
            <a:avLst/>
          </a:prstGeom>
          <a:solidFill>
            <a:srgbClr val="FB7E6F"/>
          </a:solidFill>
        </p:spPr>
        <p:txBody>
          <a:bodyPr wrap="square" rtlCol="0">
            <a:spAutoFit/>
          </a:bodyPr>
          <a:lstStyle/>
          <a:p>
            <a:pPr algn="ctr"/>
            <a:r>
              <a:rPr lang="en-US" dirty="0"/>
              <a:t>WRKY</a:t>
            </a:r>
            <a:endParaRPr lang="en-ZA" dirty="0"/>
          </a:p>
        </p:txBody>
      </p:sp>
      <p:sp>
        <p:nvSpPr>
          <p:cNvPr id="13" name="TextBox 12">
            <a:extLst>
              <a:ext uri="{FF2B5EF4-FFF2-40B4-BE49-F238E27FC236}">
                <a16:creationId xmlns:a16="http://schemas.microsoft.com/office/drawing/2014/main" id="{9DAA363A-5AE9-4D25-83EF-5C2A108D146F}"/>
              </a:ext>
            </a:extLst>
          </p:cNvPr>
          <p:cNvSpPr txBox="1"/>
          <p:nvPr/>
        </p:nvSpPr>
        <p:spPr>
          <a:xfrm>
            <a:off x="1369509" y="3039790"/>
            <a:ext cx="831573" cy="369332"/>
          </a:xfrm>
          <a:prstGeom prst="rect">
            <a:avLst/>
          </a:prstGeom>
          <a:solidFill>
            <a:srgbClr val="A9D18E"/>
          </a:solidFill>
        </p:spPr>
        <p:txBody>
          <a:bodyPr wrap="square" rtlCol="0">
            <a:spAutoFit/>
          </a:bodyPr>
          <a:lstStyle/>
          <a:p>
            <a:pPr algn="ctr"/>
            <a:r>
              <a:rPr lang="en-US" dirty="0" err="1"/>
              <a:t>bHLH</a:t>
            </a:r>
            <a:endParaRPr lang="en-ZA" dirty="0"/>
          </a:p>
        </p:txBody>
      </p:sp>
      <p:pic>
        <p:nvPicPr>
          <p:cNvPr id="14" name="Picture 13">
            <a:extLst>
              <a:ext uri="{FF2B5EF4-FFF2-40B4-BE49-F238E27FC236}">
                <a16:creationId xmlns:a16="http://schemas.microsoft.com/office/drawing/2014/main" id="{08CF0910-B059-4B90-808A-B2DF984A7A1B}"/>
              </a:ext>
            </a:extLst>
          </p:cNvPr>
          <p:cNvPicPr>
            <a:picLocks noChangeAspect="1"/>
          </p:cNvPicPr>
          <p:nvPr/>
        </p:nvPicPr>
        <p:blipFill rotWithShape="1">
          <a:blip r:embed="rId6"/>
          <a:srcRect b="24205"/>
          <a:stretch/>
        </p:blipFill>
        <p:spPr>
          <a:xfrm>
            <a:off x="6331228" y="288235"/>
            <a:ext cx="5564401" cy="6460908"/>
          </a:xfrm>
          <a:prstGeom prst="rect">
            <a:avLst/>
          </a:prstGeom>
        </p:spPr>
      </p:pic>
    </p:spTree>
    <p:extLst>
      <p:ext uri="{BB962C8B-B14F-4D97-AF65-F5344CB8AC3E}">
        <p14:creationId xmlns:p14="http://schemas.microsoft.com/office/powerpoint/2010/main" val="254716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urrection_plantsSome_plants_are_Trust_Me_I_Am_a_quotSeed_Scientistquot[fbdown.me]">
            <a:hlinkClick r:id="" action="ppaction://media"/>
            <a:extLst>
              <a:ext uri="{FF2B5EF4-FFF2-40B4-BE49-F238E27FC236}">
                <a16:creationId xmlns:a16="http://schemas.microsoft.com/office/drawing/2014/main" id="{83569337-75B3-42C5-8712-C8E17A3C66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4306" y="115644"/>
            <a:ext cx="8283388" cy="6626711"/>
          </a:xfrm>
          <a:prstGeom prst="rect">
            <a:avLst/>
          </a:prstGeom>
        </p:spPr>
      </p:pic>
    </p:spTree>
    <p:extLst>
      <p:ext uri="{BB962C8B-B14F-4D97-AF65-F5344CB8AC3E}">
        <p14:creationId xmlns:p14="http://schemas.microsoft.com/office/powerpoint/2010/main" val="176193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3A0F73-C32A-4B53-97F9-070D44153675}"/>
              </a:ext>
            </a:extLst>
          </p:cNvPr>
          <p:cNvSpPr/>
          <p:nvPr/>
        </p:nvSpPr>
        <p:spPr>
          <a:xfrm>
            <a:off x="0" y="0"/>
            <a:ext cx="12192000" cy="68580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a:extLst>
              <a:ext uri="{FF2B5EF4-FFF2-40B4-BE49-F238E27FC236}">
                <a16:creationId xmlns:a16="http://schemas.microsoft.com/office/drawing/2014/main" id="{63CF6481-7FB7-4EDC-BB85-24A1F37450B6}"/>
              </a:ext>
            </a:extLst>
          </p:cNvPr>
          <p:cNvPicPr>
            <a:picLocks noChangeAspect="1"/>
          </p:cNvPicPr>
          <p:nvPr/>
        </p:nvPicPr>
        <p:blipFill rotWithShape="1">
          <a:blip r:embed="rId3">
            <a:extLst>
              <a:ext uri="{28A0092B-C50C-407E-A947-70E740481C1C}">
                <a14:useLocalDpi xmlns:a14="http://schemas.microsoft.com/office/drawing/2010/main" val="0"/>
              </a:ext>
            </a:extLst>
          </a:blip>
          <a:srcRect l="19145"/>
          <a:stretch/>
        </p:blipFill>
        <p:spPr>
          <a:xfrm>
            <a:off x="1739325" y="2052763"/>
            <a:ext cx="4356675" cy="4805237"/>
          </a:xfrm>
          <a:prstGeom prst="rect">
            <a:avLst/>
          </a:prstGeom>
        </p:spPr>
      </p:pic>
      <p:pic>
        <p:nvPicPr>
          <p:cNvPr id="5" name="Picture 4">
            <a:extLst>
              <a:ext uri="{FF2B5EF4-FFF2-40B4-BE49-F238E27FC236}">
                <a16:creationId xmlns:a16="http://schemas.microsoft.com/office/drawing/2014/main" id="{F1543A25-9ADF-4B85-A82F-C09B03734834}"/>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t="3039"/>
          <a:stretch/>
        </p:blipFill>
        <p:spPr>
          <a:xfrm>
            <a:off x="1198676" y="1046602"/>
            <a:ext cx="7221836" cy="5618749"/>
          </a:xfrm>
          <a:prstGeom prst="rect">
            <a:avLst/>
          </a:prstGeom>
        </p:spPr>
      </p:pic>
      <p:pic>
        <p:nvPicPr>
          <p:cNvPr id="10" name="Picture 9">
            <a:extLst>
              <a:ext uri="{FF2B5EF4-FFF2-40B4-BE49-F238E27FC236}">
                <a16:creationId xmlns:a16="http://schemas.microsoft.com/office/drawing/2014/main" id="{530973CD-4A03-4592-A410-540DF26083CA}"/>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14307"/>
          <a:stretch/>
        </p:blipFill>
        <p:spPr>
          <a:xfrm>
            <a:off x="693325" y="1063276"/>
            <a:ext cx="8119321" cy="5618747"/>
          </a:xfrm>
          <a:prstGeom prst="rect">
            <a:avLst/>
          </a:prstGeom>
        </p:spPr>
      </p:pic>
      <p:pic>
        <p:nvPicPr>
          <p:cNvPr id="11" name="Picture 10">
            <a:extLst>
              <a:ext uri="{FF2B5EF4-FFF2-40B4-BE49-F238E27FC236}">
                <a16:creationId xmlns:a16="http://schemas.microsoft.com/office/drawing/2014/main" id="{007225F4-B785-4680-9CCE-3BB458218B0B}"/>
              </a:ext>
            </a:extLst>
          </p:cNvPr>
          <p:cNvPicPr>
            <a:picLocks noChangeAspect="1"/>
          </p:cNvPicPr>
          <p:nvPr/>
        </p:nvPicPr>
        <p:blipFill rotWithShape="1">
          <a:blip r:embed="rId6"/>
          <a:srcRect/>
          <a:stretch/>
        </p:blipFill>
        <p:spPr>
          <a:xfrm>
            <a:off x="7706540" y="1"/>
            <a:ext cx="4485459" cy="3905250"/>
          </a:xfrm>
          <a:prstGeom prst="rect">
            <a:avLst/>
          </a:prstGeom>
        </p:spPr>
      </p:pic>
      <p:pic>
        <p:nvPicPr>
          <p:cNvPr id="12" name="Picture 11">
            <a:extLst>
              <a:ext uri="{FF2B5EF4-FFF2-40B4-BE49-F238E27FC236}">
                <a16:creationId xmlns:a16="http://schemas.microsoft.com/office/drawing/2014/main" id="{6B4B148D-8E5F-47F3-A578-DD97ED4BDF81}"/>
              </a:ext>
            </a:extLst>
          </p:cNvPr>
          <p:cNvPicPr>
            <a:picLocks noChangeAspect="1"/>
          </p:cNvPicPr>
          <p:nvPr/>
        </p:nvPicPr>
        <p:blipFill rotWithShape="1">
          <a:blip r:embed="rId7"/>
          <a:srcRect r="24873"/>
          <a:stretch/>
        </p:blipFill>
        <p:spPr>
          <a:xfrm>
            <a:off x="8481451" y="4815192"/>
            <a:ext cx="3456714" cy="1813916"/>
          </a:xfrm>
          <a:prstGeom prst="rect">
            <a:avLst/>
          </a:prstGeom>
        </p:spPr>
      </p:pic>
      <p:sp>
        <p:nvSpPr>
          <p:cNvPr id="13" name="TextBox 12">
            <a:extLst>
              <a:ext uri="{FF2B5EF4-FFF2-40B4-BE49-F238E27FC236}">
                <a16:creationId xmlns:a16="http://schemas.microsoft.com/office/drawing/2014/main" id="{A447CE96-757D-4764-A60A-2B60442D2A2A}"/>
              </a:ext>
            </a:extLst>
          </p:cNvPr>
          <p:cNvSpPr txBox="1"/>
          <p:nvPr/>
        </p:nvSpPr>
        <p:spPr>
          <a:xfrm>
            <a:off x="486381" y="272374"/>
            <a:ext cx="6724316" cy="584775"/>
          </a:xfrm>
          <a:prstGeom prst="rect">
            <a:avLst/>
          </a:prstGeom>
          <a:noFill/>
        </p:spPr>
        <p:txBody>
          <a:bodyPr wrap="square" rtlCol="0">
            <a:spAutoFit/>
          </a:bodyPr>
          <a:lstStyle/>
          <a:p>
            <a:r>
              <a:rPr lang="en-US" sz="3200" dirty="0">
                <a:solidFill>
                  <a:schemeClr val="bg1">
                    <a:lumMod val="95000"/>
                  </a:schemeClr>
                </a:solidFill>
              </a:rPr>
              <a:t>Predicted Cell Death Regulation Model</a:t>
            </a:r>
            <a:endParaRPr lang="en-ZA" sz="3200" dirty="0">
              <a:solidFill>
                <a:schemeClr val="bg1">
                  <a:lumMod val="95000"/>
                </a:schemeClr>
              </a:solidFill>
            </a:endParaRPr>
          </a:p>
        </p:txBody>
      </p:sp>
    </p:spTree>
    <p:extLst>
      <p:ext uri="{BB962C8B-B14F-4D97-AF65-F5344CB8AC3E}">
        <p14:creationId xmlns:p14="http://schemas.microsoft.com/office/powerpoint/2010/main" val="200213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B744446-2897-4668-91D3-3720B59CB60A}"/>
              </a:ext>
            </a:extLst>
          </p:cNvPr>
          <p:cNvPicPr>
            <a:picLocks noChangeAspect="1"/>
          </p:cNvPicPr>
          <p:nvPr/>
        </p:nvPicPr>
        <p:blipFill rotWithShape="1">
          <a:blip r:embed="rId2"/>
          <a:srcRect t="4811"/>
          <a:stretch/>
        </p:blipFill>
        <p:spPr>
          <a:xfrm>
            <a:off x="5995037" y="163153"/>
            <a:ext cx="6034948" cy="3868615"/>
          </a:xfrm>
          <a:prstGeom prst="rect">
            <a:avLst/>
          </a:prstGeom>
        </p:spPr>
      </p:pic>
      <p:pic>
        <p:nvPicPr>
          <p:cNvPr id="9" name="Picture 8">
            <a:extLst>
              <a:ext uri="{FF2B5EF4-FFF2-40B4-BE49-F238E27FC236}">
                <a16:creationId xmlns:a16="http://schemas.microsoft.com/office/drawing/2014/main" id="{9966C7A0-B17C-4868-AA37-EF73B88C6A56}"/>
              </a:ext>
            </a:extLst>
          </p:cNvPr>
          <p:cNvPicPr>
            <a:picLocks noChangeAspect="1"/>
          </p:cNvPicPr>
          <p:nvPr/>
        </p:nvPicPr>
        <p:blipFill rotWithShape="1">
          <a:blip r:embed="rId3"/>
          <a:srcRect r="822"/>
          <a:stretch/>
        </p:blipFill>
        <p:spPr>
          <a:xfrm>
            <a:off x="610171" y="2394336"/>
            <a:ext cx="5384866" cy="4364522"/>
          </a:xfrm>
          <a:prstGeom prst="rect">
            <a:avLst/>
          </a:prstGeom>
        </p:spPr>
      </p:pic>
      <p:cxnSp>
        <p:nvCxnSpPr>
          <p:cNvPr id="11" name="Straight Connector 10">
            <a:extLst>
              <a:ext uri="{FF2B5EF4-FFF2-40B4-BE49-F238E27FC236}">
                <a16:creationId xmlns:a16="http://schemas.microsoft.com/office/drawing/2014/main" id="{D3CF0924-C9E4-4101-88AA-CD77150FEF92}"/>
              </a:ext>
            </a:extLst>
          </p:cNvPr>
          <p:cNvCxnSpPr>
            <a:cxnSpLocks/>
          </p:cNvCxnSpPr>
          <p:nvPr/>
        </p:nvCxnSpPr>
        <p:spPr>
          <a:xfrm flipH="1">
            <a:off x="1709305" y="462226"/>
            <a:ext cx="4611107" cy="2701806"/>
          </a:xfrm>
          <a:prstGeom prst="line">
            <a:avLst/>
          </a:prstGeom>
          <a:ln w="19050">
            <a:solidFill>
              <a:srgbClr val="D3597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F8B7EA-2948-4189-97AF-2E7BA4A8A529}"/>
              </a:ext>
            </a:extLst>
          </p:cNvPr>
          <p:cNvCxnSpPr>
            <a:cxnSpLocks/>
          </p:cNvCxnSpPr>
          <p:nvPr/>
        </p:nvCxnSpPr>
        <p:spPr>
          <a:xfrm flipH="1">
            <a:off x="1840833" y="1341120"/>
            <a:ext cx="4404796" cy="1939491"/>
          </a:xfrm>
          <a:prstGeom prst="line">
            <a:avLst/>
          </a:prstGeom>
          <a:ln w="19050">
            <a:solidFill>
              <a:srgbClr val="D35977"/>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B33CEFE-23AF-4906-8173-38B5E144F628}"/>
              </a:ext>
            </a:extLst>
          </p:cNvPr>
          <p:cNvSpPr txBox="1"/>
          <p:nvPr/>
        </p:nvSpPr>
        <p:spPr>
          <a:xfrm>
            <a:off x="6485226" y="4256055"/>
            <a:ext cx="5054569" cy="1938992"/>
          </a:xfrm>
          <a:prstGeom prst="rect">
            <a:avLst/>
          </a:prstGeom>
          <a:noFill/>
        </p:spPr>
        <p:txBody>
          <a:bodyPr wrap="square" rtlCol="0">
            <a:spAutoFit/>
          </a:bodyPr>
          <a:lstStyle/>
          <a:p>
            <a:r>
              <a:rPr lang="en-US" sz="2400" b="1" dirty="0"/>
              <a:t>Future work:</a:t>
            </a:r>
          </a:p>
          <a:p>
            <a:pPr marL="342900" indent="-342900">
              <a:buAutoNum type="arabicPeriod"/>
            </a:pPr>
            <a:r>
              <a:rPr lang="en-US" sz="2400" dirty="0"/>
              <a:t>Testing this model experimentally.</a:t>
            </a:r>
          </a:p>
          <a:p>
            <a:pPr marL="342900" indent="-342900">
              <a:buAutoNum type="arabicPeriod"/>
            </a:pPr>
            <a:r>
              <a:rPr lang="en-US" sz="2400" dirty="0"/>
              <a:t>If indeed the model holds – how are these cellular death genes repressed in non-senescent tissues? </a:t>
            </a:r>
            <a:endParaRPr lang="en-ZA" sz="2400" dirty="0"/>
          </a:p>
        </p:txBody>
      </p:sp>
    </p:spTree>
    <p:extLst>
      <p:ext uri="{BB962C8B-B14F-4D97-AF65-F5344CB8AC3E}">
        <p14:creationId xmlns:p14="http://schemas.microsoft.com/office/powerpoint/2010/main" val="175721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684B0B-4140-4FCA-8DAE-92919CD902FE}"/>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26" name="Picture 2" descr="Image result for wur">
            <a:extLst>
              <a:ext uri="{FF2B5EF4-FFF2-40B4-BE49-F238E27FC236}">
                <a16:creationId xmlns:a16="http://schemas.microsoft.com/office/drawing/2014/main" id="{2C2DC32C-8798-47CD-88E6-110F6AE8B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2992" y="5650474"/>
            <a:ext cx="1216234" cy="12162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C5029A-AC51-44E8-81E6-87E302E6B8CE}"/>
              </a:ext>
            </a:extLst>
          </p:cNvPr>
          <p:cNvSpPr txBox="1"/>
          <p:nvPr/>
        </p:nvSpPr>
        <p:spPr>
          <a:xfrm>
            <a:off x="302630" y="275977"/>
            <a:ext cx="2792362" cy="769441"/>
          </a:xfrm>
          <a:prstGeom prst="rect">
            <a:avLst/>
          </a:prstGeom>
          <a:noFill/>
        </p:spPr>
        <p:txBody>
          <a:bodyPr wrap="square" rtlCol="0">
            <a:spAutoFit/>
          </a:bodyPr>
          <a:lstStyle/>
          <a:p>
            <a:r>
              <a:rPr lang="en-US" sz="4400" dirty="0">
                <a:solidFill>
                  <a:schemeClr val="bg1"/>
                </a:solidFill>
              </a:rPr>
              <a:t>Thank You!</a:t>
            </a:r>
            <a:endParaRPr lang="en-ZA" sz="4400" dirty="0">
              <a:solidFill>
                <a:schemeClr val="bg1"/>
              </a:solidFill>
            </a:endParaRPr>
          </a:p>
        </p:txBody>
      </p:sp>
      <p:pic>
        <p:nvPicPr>
          <p:cNvPr id="6" name="Picture 6" descr="https://upload.wikimedia.org/wikipedia/en/thumb/9/9a/Queensland_University_of_Technology_(logo).svg/1017px-Queensland_University_of_Technology_(logo).svg.png">
            <a:extLst>
              <a:ext uri="{FF2B5EF4-FFF2-40B4-BE49-F238E27FC236}">
                <a16:creationId xmlns:a16="http://schemas.microsoft.com/office/drawing/2014/main" id="{9094D06D-2E22-4001-A54B-E0C59ACC26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69674" y="5938093"/>
            <a:ext cx="874269" cy="8802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www2.saasta.ac.za/wp-content/uploads/2015/10/nrf_logo_new.jpg">
            <a:extLst>
              <a:ext uri="{FF2B5EF4-FFF2-40B4-BE49-F238E27FC236}">
                <a16:creationId xmlns:a16="http://schemas.microsoft.com/office/drawing/2014/main" id="{AC289302-1B6D-45E4-80B2-3B675C3A6E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7636" y="479764"/>
            <a:ext cx="1971543" cy="8361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D4670B6-5B57-421F-96ED-A1929D1AFAF9}"/>
              </a:ext>
            </a:extLst>
          </p:cNvPr>
          <p:cNvSpPr txBox="1"/>
          <p:nvPr/>
        </p:nvSpPr>
        <p:spPr>
          <a:xfrm>
            <a:off x="8792694" y="1728346"/>
            <a:ext cx="3196485" cy="2308324"/>
          </a:xfrm>
          <a:prstGeom prst="rect">
            <a:avLst/>
          </a:prstGeom>
          <a:noFill/>
        </p:spPr>
        <p:txBody>
          <a:bodyPr wrap="square" rtlCol="0">
            <a:spAutoFit/>
          </a:bodyPr>
          <a:lstStyle/>
          <a:p>
            <a:pPr algn="r"/>
            <a:r>
              <a:rPr lang="en-US" dirty="0">
                <a:solidFill>
                  <a:schemeClr val="bg1"/>
                </a:solidFill>
              </a:rPr>
              <a:t>Find me on </a:t>
            </a:r>
            <a:r>
              <a:rPr lang="en-US" dirty="0" err="1">
                <a:solidFill>
                  <a:schemeClr val="bg1"/>
                </a:solidFill>
              </a:rPr>
              <a:t>github</a:t>
            </a:r>
            <a:r>
              <a:rPr lang="en-US" dirty="0">
                <a:solidFill>
                  <a:schemeClr val="bg1"/>
                </a:solidFill>
              </a:rPr>
              <a:t>/shiny:</a:t>
            </a:r>
          </a:p>
          <a:p>
            <a:pPr algn="r"/>
            <a:r>
              <a:rPr lang="en-US" dirty="0" err="1">
                <a:solidFill>
                  <a:schemeClr val="bg1"/>
                </a:solidFill>
              </a:rPr>
              <a:t>astridite</a:t>
            </a:r>
            <a:endParaRPr lang="en-US" dirty="0">
              <a:solidFill>
                <a:schemeClr val="bg1"/>
              </a:solidFill>
            </a:endParaRPr>
          </a:p>
          <a:p>
            <a:pPr algn="r"/>
            <a:endParaRPr lang="en-ZA" dirty="0">
              <a:solidFill>
                <a:schemeClr val="bg1"/>
              </a:solidFill>
            </a:endParaRPr>
          </a:p>
          <a:p>
            <a:pPr algn="r"/>
            <a:r>
              <a:rPr lang="en-ZA" dirty="0">
                <a:solidFill>
                  <a:schemeClr val="bg1"/>
                </a:solidFill>
              </a:rPr>
              <a:t>Find me on research gate:</a:t>
            </a:r>
          </a:p>
          <a:p>
            <a:pPr algn="r"/>
            <a:r>
              <a:rPr lang="en-ZA" dirty="0">
                <a:solidFill>
                  <a:schemeClr val="bg1"/>
                </a:solidFill>
              </a:rPr>
              <a:t>Astrid Lillie Radermacher</a:t>
            </a:r>
          </a:p>
          <a:p>
            <a:pPr algn="r"/>
            <a:endParaRPr lang="en-ZA" dirty="0">
              <a:solidFill>
                <a:schemeClr val="bg1"/>
              </a:solidFill>
            </a:endParaRPr>
          </a:p>
          <a:p>
            <a:pPr algn="r"/>
            <a:r>
              <a:rPr lang="en-ZA" dirty="0">
                <a:solidFill>
                  <a:schemeClr val="bg1"/>
                </a:solidFill>
              </a:rPr>
              <a:t>Find me on twitter:</a:t>
            </a:r>
          </a:p>
          <a:p>
            <a:pPr algn="r"/>
            <a:r>
              <a:rPr lang="en-ZA" dirty="0">
                <a:solidFill>
                  <a:schemeClr val="bg1"/>
                </a:solidFill>
              </a:rPr>
              <a:t>@</a:t>
            </a:r>
            <a:r>
              <a:rPr lang="en-ZA" dirty="0" err="1">
                <a:solidFill>
                  <a:schemeClr val="bg1"/>
                </a:solidFill>
              </a:rPr>
              <a:t>dataccino</a:t>
            </a:r>
            <a:endParaRPr lang="en-ZA" dirty="0">
              <a:solidFill>
                <a:schemeClr val="bg1"/>
              </a:solidFill>
            </a:endParaRPr>
          </a:p>
        </p:txBody>
      </p:sp>
      <p:pic>
        <p:nvPicPr>
          <p:cNvPr id="16" name="Picture 15" descr="A star filled sky&#10;&#10;Description automatically generated">
            <a:extLst>
              <a:ext uri="{FF2B5EF4-FFF2-40B4-BE49-F238E27FC236}">
                <a16:creationId xmlns:a16="http://schemas.microsoft.com/office/drawing/2014/main" id="{B16554E0-3189-45DE-AED3-CD9D21CE58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4414" y="122259"/>
            <a:ext cx="6735741" cy="6735741"/>
          </a:xfrm>
          <a:prstGeom prst="rect">
            <a:avLst/>
          </a:prstGeom>
        </p:spPr>
      </p:pic>
      <p:pic>
        <p:nvPicPr>
          <p:cNvPr id="7" name="Picture 2" descr="http://www.ast.uct.ac.za/sites/default/files/UCTtransparent_round_logo.gif">
            <a:extLst>
              <a:ext uri="{FF2B5EF4-FFF2-40B4-BE49-F238E27FC236}">
                <a16:creationId xmlns:a16="http://schemas.microsoft.com/office/drawing/2014/main" id="{CF01A809-08E1-4C6F-93FD-4A11979C5E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11112" y="346537"/>
            <a:ext cx="1125430" cy="11428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4DAD6C-C7F4-4A23-A2FC-1D5B11329771}"/>
              </a:ext>
            </a:extLst>
          </p:cNvPr>
          <p:cNvSpPr txBox="1"/>
          <p:nvPr/>
        </p:nvSpPr>
        <p:spPr>
          <a:xfrm>
            <a:off x="312774" y="1045418"/>
            <a:ext cx="3658734" cy="5632311"/>
          </a:xfrm>
          <a:prstGeom prst="rect">
            <a:avLst/>
          </a:prstGeom>
          <a:noFill/>
        </p:spPr>
        <p:txBody>
          <a:bodyPr wrap="square" rtlCol="0">
            <a:spAutoFit/>
          </a:bodyPr>
          <a:lstStyle/>
          <a:p>
            <a:r>
              <a:rPr lang="en-ZA" dirty="0">
                <a:solidFill>
                  <a:schemeClr val="bg1"/>
                </a:solidFill>
              </a:rPr>
              <a:t>Prof Jill Farrant </a:t>
            </a:r>
          </a:p>
          <a:p>
            <a:r>
              <a:rPr lang="en-ZA" dirty="0">
                <a:solidFill>
                  <a:schemeClr val="bg1"/>
                </a:solidFill>
              </a:rPr>
              <a:t>Assoc. Prof Henk Hilhorst</a:t>
            </a:r>
          </a:p>
          <a:p>
            <a:r>
              <a:rPr lang="en-ZA" dirty="0">
                <a:solidFill>
                  <a:schemeClr val="bg1"/>
                </a:solidFill>
              </a:rPr>
              <a:t>Dr Suhail </a:t>
            </a:r>
            <a:r>
              <a:rPr lang="en-ZA" dirty="0" err="1">
                <a:solidFill>
                  <a:schemeClr val="bg1"/>
                </a:solidFill>
              </a:rPr>
              <a:t>Rafudeen</a:t>
            </a:r>
            <a:endParaRPr lang="en-ZA" dirty="0">
              <a:solidFill>
                <a:schemeClr val="bg1"/>
              </a:solidFill>
            </a:endParaRPr>
          </a:p>
          <a:p>
            <a:r>
              <a:rPr lang="en-ZA" dirty="0">
                <a:solidFill>
                  <a:schemeClr val="bg1"/>
                </a:solidFill>
              </a:rPr>
              <a:t>Keren Cooper</a:t>
            </a:r>
          </a:p>
          <a:p>
            <a:r>
              <a:rPr lang="en-ZA" dirty="0">
                <a:solidFill>
                  <a:schemeClr val="bg1"/>
                </a:solidFill>
              </a:rPr>
              <a:t>Dr Amelia </a:t>
            </a:r>
            <a:r>
              <a:rPr lang="en-ZA" dirty="0" err="1">
                <a:solidFill>
                  <a:schemeClr val="bg1"/>
                </a:solidFill>
              </a:rPr>
              <a:t>Hilgart</a:t>
            </a:r>
            <a:endParaRPr lang="en-ZA" dirty="0">
              <a:solidFill>
                <a:schemeClr val="bg1"/>
              </a:solidFill>
            </a:endParaRPr>
          </a:p>
          <a:p>
            <a:r>
              <a:rPr lang="en-ZA" dirty="0">
                <a:solidFill>
                  <a:schemeClr val="bg1"/>
                </a:solidFill>
              </a:rPr>
              <a:t>Pei-Yin </a:t>
            </a:r>
            <a:r>
              <a:rPr lang="en-ZA" dirty="0" err="1">
                <a:solidFill>
                  <a:schemeClr val="bg1"/>
                </a:solidFill>
              </a:rPr>
              <a:t>Liebrich</a:t>
            </a:r>
            <a:endParaRPr lang="en-ZA" dirty="0">
              <a:solidFill>
                <a:schemeClr val="bg1"/>
              </a:solidFill>
            </a:endParaRPr>
          </a:p>
          <a:p>
            <a:r>
              <a:rPr lang="en-ZA" dirty="0">
                <a:solidFill>
                  <a:schemeClr val="bg1"/>
                </a:solidFill>
              </a:rPr>
              <a:t>Arno </a:t>
            </a:r>
            <a:r>
              <a:rPr lang="en-ZA" dirty="0" err="1">
                <a:solidFill>
                  <a:schemeClr val="bg1"/>
                </a:solidFill>
              </a:rPr>
              <a:t>Duvenage</a:t>
            </a:r>
            <a:endParaRPr lang="en-ZA" dirty="0">
              <a:solidFill>
                <a:schemeClr val="bg1"/>
              </a:solidFill>
            </a:endParaRPr>
          </a:p>
          <a:p>
            <a:r>
              <a:rPr lang="en-ZA" dirty="0">
                <a:solidFill>
                  <a:schemeClr val="bg1"/>
                </a:solidFill>
              </a:rPr>
              <a:t>Halford Dace</a:t>
            </a:r>
          </a:p>
          <a:p>
            <a:r>
              <a:rPr lang="en-ZA" dirty="0" err="1">
                <a:solidFill>
                  <a:schemeClr val="bg1"/>
                </a:solidFill>
              </a:rPr>
              <a:t>Arash</a:t>
            </a:r>
            <a:r>
              <a:rPr lang="en-ZA" dirty="0">
                <a:solidFill>
                  <a:schemeClr val="bg1"/>
                </a:solidFill>
              </a:rPr>
              <a:t> </a:t>
            </a:r>
            <a:r>
              <a:rPr lang="en-ZA" dirty="0" err="1">
                <a:solidFill>
                  <a:schemeClr val="bg1"/>
                </a:solidFill>
              </a:rPr>
              <a:t>Iranzadeh</a:t>
            </a:r>
            <a:endParaRPr lang="en-ZA" dirty="0">
              <a:solidFill>
                <a:schemeClr val="bg1"/>
              </a:solidFill>
            </a:endParaRPr>
          </a:p>
          <a:p>
            <a:r>
              <a:rPr lang="en-ZA" dirty="0">
                <a:solidFill>
                  <a:schemeClr val="bg1"/>
                </a:solidFill>
              </a:rPr>
              <a:t>Dr Maria Cecilia Dias Costa</a:t>
            </a:r>
          </a:p>
          <a:p>
            <a:r>
              <a:rPr lang="en-ZA" dirty="0">
                <a:solidFill>
                  <a:schemeClr val="bg1"/>
                </a:solidFill>
              </a:rPr>
              <a:t>Plant Stress Lab peeps</a:t>
            </a:r>
          </a:p>
          <a:p>
            <a:r>
              <a:rPr lang="en-ZA" dirty="0">
                <a:solidFill>
                  <a:schemeClr val="bg1"/>
                </a:solidFill>
              </a:rPr>
              <a:t>Prof </a:t>
            </a:r>
            <a:r>
              <a:rPr lang="en-ZA" dirty="0" err="1">
                <a:solidFill>
                  <a:schemeClr val="bg1"/>
                </a:solidFill>
              </a:rPr>
              <a:t>Sagadevan</a:t>
            </a:r>
            <a:r>
              <a:rPr lang="en-ZA" dirty="0">
                <a:solidFill>
                  <a:schemeClr val="bg1"/>
                </a:solidFill>
              </a:rPr>
              <a:t> </a:t>
            </a:r>
            <a:r>
              <a:rPr lang="en-ZA" dirty="0" err="1">
                <a:solidFill>
                  <a:schemeClr val="bg1"/>
                </a:solidFill>
              </a:rPr>
              <a:t>Mundree</a:t>
            </a:r>
            <a:endParaRPr lang="en-ZA" dirty="0">
              <a:solidFill>
                <a:schemeClr val="bg1"/>
              </a:solidFill>
            </a:endParaRPr>
          </a:p>
          <a:p>
            <a:r>
              <a:rPr lang="en-ZA" dirty="0">
                <a:solidFill>
                  <a:schemeClr val="bg1"/>
                </a:solidFill>
              </a:rPr>
              <a:t>Dr Brett Williams</a:t>
            </a:r>
          </a:p>
          <a:p>
            <a:r>
              <a:rPr lang="en-ZA" dirty="0">
                <a:solidFill>
                  <a:schemeClr val="bg1"/>
                </a:solidFill>
              </a:rPr>
              <a:t>Electron Microscopy Unit, UCT – Miranda Waldron and Mohamed </a:t>
            </a:r>
            <a:r>
              <a:rPr lang="en-ZA" dirty="0" err="1">
                <a:solidFill>
                  <a:schemeClr val="bg1"/>
                </a:solidFill>
              </a:rPr>
              <a:t>Jafer</a:t>
            </a:r>
            <a:endParaRPr lang="en-ZA" dirty="0">
              <a:solidFill>
                <a:schemeClr val="bg1"/>
              </a:solidFill>
            </a:endParaRPr>
          </a:p>
          <a:p>
            <a:r>
              <a:rPr lang="en-ZA" dirty="0">
                <a:solidFill>
                  <a:schemeClr val="bg1"/>
                </a:solidFill>
              </a:rPr>
              <a:t>John Burroughs – </a:t>
            </a:r>
            <a:r>
              <a:rPr lang="en-ZA" dirty="0" err="1">
                <a:solidFill>
                  <a:schemeClr val="bg1"/>
                </a:solidFill>
              </a:rPr>
              <a:t>Buffelskloof</a:t>
            </a:r>
            <a:r>
              <a:rPr lang="en-ZA" dirty="0">
                <a:solidFill>
                  <a:schemeClr val="bg1"/>
                </a:solidFill>
              </a:rPr>
              <a:t> nature reserve</a:t>
            </a:r>
          </a:p>
          <a:p>
            <a:endParaRPr lang="en-ZA" dirty="0">
              <a:solidFill>
                <a:schemeClr val="bg1"/>
              </a:solidFill>
            </a:endParaRPr>
          </a:p>
          <a:p>
            <a:r>
              <a:rPr lang="en-ZA" dirty="0">
                <a:solidFill>
                  <a:schemeClr val="bg1"/>
                </a:solidFill>
              </a:rPr>
              <a:t>R consortium for funding this trip </a:t>
            </a:r>
          </a:p>
        </p:txBody>
      </p:sp>
    </p:spTree>
    <p:extLst>
      <p:ext uri="{BB962C8B-B14F-4D97-AF65-F5344CB8AC3E}">
        <p14:creationId xmlns:p14="http://schemas.microsoft.com/office/powerpoint/2010/main" val="421646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DA1EA9-3F5A-4E3F-AA6B-6F2FFEBB8E3A}"/>
              </a:ext>
            </a:extLst>
          </p:cNvPr>
          <p:cNvPicPr>
            <a:picLocks noChangeAspect="1"/>
          </p:cNvPicPr>
          <p:nvPr/>
        </p:nvPicPr>
        <p:blipFill rotWithShape="1">
          <a:blip r:embed="rId2"/>
          <a:srcRect r="1207" b="30488"/>
          <a:stretch/>
        </p:blipFill>
        <p:spPr>
          <a:xfrm>
            <a:off x="8344" y="0"/>
            <a:ext cx="12183656" cy="6858000"/>
          </a:xfrm>
          <a:prstGeom prst="rect">
            <a:avLst/>
          </a:prstGeom>
        </p:spPr>
      </p:pic>
      <p:sp>
        <p:nvSpPr>
          <p:cNvPr id="2" name="Rectangle 1">
            <a:extLst>
              <a:ext uri="{FF2B5EF4-FFF2-40B4-BE49-F238E27FC236}">
                <a16:creationId xmlns:a16="http://schemas.microsoft.com/office/drawing/2014/main" id="{51C4A9E5-A9A5-4444-BD4C-F859A247AE21}"/>
              </a:ext>
            </a:extLst>
          </p:cNvPr>
          <p:cNvSpPr/>
          <p:nvPr/>
        </p:nvSpPr>
        <p:spPr>
          <a:xfrm>
            <a:off x="8344" y="5026"/>
            <a:ext cx="12183656" cy="6858000"/>
          </a:xfrm>
          <a:prstGeom prst="rect">
            <a:avLst/>
          </a:prstGeom>
          <a:solidFill>
            <a:srgbClr val="FAF9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b="1">
              <a:solidFill>
                <a:schemeClr val="tx1">
                  <a:lumMod val="95000"/>
                  <a:lumOff val="5000"/>
                </a:schemeClr>
              </a:solidFill>
            </a:endParaRPr>
          </a:p>
        </p:txBody>
      </p:sp>
      <p:sp>
        <p:nvSpPr>
          <p:cNvPr id="31" name="Oval 30">
            <a:extLst>
              <a:ext uri="{FF2B5EF4-FFF2-40B4-BE49-F238E27FC236}">
                <a16:creationId xmlns:a16="http://schemas.microsoft.com/office/drawing/2014/main" id="{7D8CD0C7-C3A2-4AF2-9A68-C6D68588B3C1}"/>
              </a:ext>
            </a:extLst>
          </p:cNvPr>
          <p:cNvSpPr>
            <a:spLocks noChangeAspect="1"/>
          </p:cNvSpPr>
          <p:nvPr/>
        </p:nvSpPr>
        <p:spPr>
          <a:xfrm>
            <a:off x="1199275" y="202143"/>
            <a:ext cx="2867873" cy="2867873"/>
          </a:xfrm>
          <a:prstGeom prst="ellipse">
            <a:avLst/>
          </a:prstGeom>
          <a:blipFill dpi="0" rotWithShape="1">
            <a:blip r:embed="rId3">
              <a:alphaModFix amt="70000"/>
            </a:blip>
            <a:srcRect/>
            <a:stretch>
              <a:fillRect/>
            </a:stretch>
          </a:blipFill>
          <a:ln w="38100">
            <a:solidFill>
              <a:srgbClr val="E66914"/>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ZA" sz="3200" b="1" dirty="0">
                <a:ln w="0"/>
                <a:solidFill>
                  <a:schemeClr val="tx1">
                    <a:lumMod val="95000"/>
                    <a:lumOff val="5000"/>
                  </a:schemeClr>
                </a:solidFill>
                <a:effectLst>
                  <a:outerShdw blurRad="38100" dist="25400" dir="2700000" sx="118000" sy="118000" algn="tl" rotWithShape="0">
                    <a:schemeClr val="bg1">
                      <a:alpha val="40000"/>
                    </a:schemeClr>
                  </a:outerShdw>
                </a:effectLst>
              </a:rPr>
              <a:t>SYSTEMS</a:t>
            </a:r>
          </a:p>
          <a:p>
            <a:pPr algn="ctr"/>
            <a:r>
              <a:rPr lang="en-ZA" sz="3200" b="1" dirty="0">
                <a:ln w="0"/>
                <a:solidFill>
                  <a:schemeClr val="tx1">
                    <a:lumMod val="95000"/>
                    <a:lumOff val="5000"/>
                  </a:schemeClr>
                </a:solidFill>
                <a:effectLst>
                  <a:outerShdw blurRad="38100" dist="25400" dir="2700000" sx="118000" sy="118000" algn="tl" rotWithShape="0">
                    <a:schemeClr val="bg1">
                      <a:alpha val="40000"/>
                    </a:schemeClr>
                  </a:outerShdw>
                </a:effectLst>
              </a:rPr>
              <a:t>BIOLOGY</a:t>
            </a:r>
          </a:p>
          <a:p>
            <a:pPr algn="ctr"/>
            <a:r>
              <a:rPr lang="en-ZA" sz="3200" b="1" dirty="0">
                <a:ln w="0"/>
                <a:solidFill>
                  <a:schemeClr val="tx1">
                    <a:lumMod val="95000"/>
                    <a:lumOff val="5000"/>
                  </a:schemeClr>
                </a:solidFill>
                <a:effectLst>
                  <a:outerShdw blurRad="38100" dist="25400" dir="2700000" sx="118000" sy="118000" algn="tl" rotWithShape="0">
                    <a:schemeClr val="bg1">
                      <a:alpha val="40000"/>
                    </a:schemeClr>
                  </a:outerShdw>
                </a:effectLst>
              </a:rPr>
              <a:t>APPROACH</a:t>
            </a:r>
          </a:p>
        </p:txBody>
      </p:sp>
      <p:grpSp>
        <p:nvGrpSpPr>
          <p:cNvPr id="51" name="Group 50">
            <a:extLst>
              <a:ext uri="{FF2B5EF4-FFF2-40B4-BE49-F238E27FC236}">
                <a16:creationId xmlns:a16="http://schemas.microsoft.com/office/drawing/2014/main" id="{63344FA9-8BFA-44A2-A89A-A902FC6F1481}"/>
              </a:ext>
            </a:extLst>
          </p:cNvPr>
          <p:cNvGrpSpPr/>
          <p:nvPr/>
        </p:nvGrpSpPr>
        <p:grpSpPr>
          <a:xfrm>
            <a:off x="4255050" y="3106131"/>
            <a:ext cx="1270648" cy="1356884"/>
            <a:chOff x="7127599" y="3338953"/>
            <a:chExt cx="1270648" cy="1356884"/>
          </a:xfrm>
        </p:grpSpPr>
        <p:sp>
          <p:nvSpPr>
            <p:cNvPr id="27" name="Oval 26">
              <a:extLst>
                <a:ext uri="{FF2B5EF4-FFF2-40B4-BE49-F238E27FC236}">
                  <a16:creationId xmlns:a16="http://schemas.microsoft.com/office/drawing/2014/main" id="{ED5B11CA-3F9A-4AE8-9720-8562F454EA93}"/>
                </a:ext>
              </a:extLst>
            </p:cNvPr>
            <p:cNvSpPr/>
            <p:nvPr/>
          </p:nvSpPr>
          <p:spPr>
            <a:xfrm>
              <a:off x="7128076" y="3425666"/>
              <a:ext cx="1270171" cy="127017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solidFill>
                <a:srgbClr val="6E6AA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ZA" sz="1600" b="1" spc="-20" dirty="0">
                <a:solidFill>
                  <a:schemeClr val="tx1">
                    <a:lumMod val="95000"/>
                    <a:lumOff val="5000"/>
                  </a:schemeClr>
                </a:solidFill>
                <a:effectLst>
                  <a:outerShdw blurRad="38100" dist="38100" dir="2700000" algn="tl">
                    <a:srgbClr val="000000">
                      <a:alpha val="81000"/>
                    </a:srgbClr>
                  </a:outerShdw>
                </a:effectLst>
              </a:endParaRPr>
            </a:p>
          </p:txBody>
        </p:sp>
        <p:sp>
          <p:nvSpPr>
            <p:cNvPr id="32" name="TextBox 31">
              <a:extLst>
                <a:ext uri="{FF2B5EF4-FFF2-40B4-BE49-F238E27FC236}">
                  <a16:creationId xmlns:a16="http://schemas.microsoft.com/office/drawing/2014/main" id="{4BC559C6-4C8B-4D23-96F5-07E456E8F786}"/>
                </a:ext>
              </a:extLst>
            </p:cNvPr>
            <p:cNvSpPr txBox="1"/>
            <p:nvPr/>
          </p:nvSpPr>
          <p:spPr>
            <a:xfrm>
              <a:off x="7127599" y="3338953"/>
              <a:ext cx="1270171" cy="639856"/>
            </a:xfrm>
            <a:prstGeom prst="rect">
              <a:avLst/>
            </a:prstGeom>
            <a:noFill/>
          </p:spPr>
          <p:txBody>
            <a:bodyPr wrap="none" rtlCol="0">
              <a:prstTxWarp prst="textButton">
                <a:avLst>
                  <a:gd name="adj" fmla="val 12827045"/>
                </a:avLst>
              </a:prstTxWarp>
              <a:spAutoFit/>
            </a:bodyPr>
            <a:lstStyle/>
            <a:p>
              <a:pPr algn="ctr"/>
              <a:r>
                <a:rPr lang="en-US" sz="1400" b="1" dirty="0">
                  <a:solidFill>
                    <a:schemeClr val="tx1">
                      <a:lumMod val="95000"/>
                      <a:lumOff val="5000"/>
                    </a:schemeClr>
                  </a:solidFill>
                  <a:effectLst>
                    <a:outerShdw blurRad="38100" dist="38100" dir="2700000" algn="tl">
                      <a:srgbClr val="000000">
                        <a:alpha val="43137"/>
                      </a:srgbClr>
                    </a:outerShdw>
                  </a:effectLst>
                </a:rPr>
                <a:t>G</a:t>
              </a:r>
              <a:r>
                <a:rPr lang="en-ZA" sz="1400" b="1" dirty="0">
                  <a:solidFill>
                    <a:schemeClr val="tx1">
                      <a:lumMod val="95000"/>
                      <a:lumOff val="5000"/>
                    </a:schemeClr>
                  </a:solidFill>
                  <a:effectLst>
                    <a:outerShdw blurRad="38100" dist="38100" dir="2700000" algn="tl">
                      <a:srgbClr val="000000">
                        <a:alpha val="43137"/>
                      </a:srgbClr>
                    </a:outerShdw>
                  </a:effectLst>
                </a:rPr>
                <a:t>ENOME</a:t>
              </a:r>
            </a:p>
          </p:txBody>
        </p:sp>
      </p:grpSp>
      <p:grpSp>
        <p:nvGrpSpPr>
          <p:cNvPr id="52" name="Group 51">
            <a:extLst>
              <a:ext uri="{FF2B5EF4-FFF2-40B4-BE49-F238E27FC236}">
                <a16:creationId xmlns:a16="http://schemas.microsoft.com/office/drawing/2014/main" id="{8EE99445-D494-409C-A9E7-C455D1D3EB28}"/>
              </a:ext>
            </a:extLst>
          </p:cNvPr>
          <p:cNvGrpSpPr/>
          <p:nvPr/>
        </p:nvGrpSpPr>
        <p:grpSpPr>
          <a:xfrm>
            <a:off x="6810494" y="5145332"/>
            <a:ext cx="1295212" cy="1354718"/>
            <a:chOff x="8845411" y="2404492"/>
            <a:chExt cx="1295212" cy="1354718"/>
          </a:xfrm>
        </p:grpSpPr>
        <p:sp>
          <p:nvSpPr>
            <p:cNvPr id="19" name="Oval 18">
              <a:extLst>
                <a:ext uri="{FF2B5EF4-FFF2-40B4-BE49-F238E27FC236}">
                  <a16:creationId xmlns:a16="http://schemas.microsoft.com/office/drawing/2014/main" id="{46D20F70-D7FF-4678-9D04-F007EC2061C8}"/>
                </a:ext>
              </a:extLst>
            </p:cNvPr>
            <p:cNvSpPr/>
            <p:nvPr/>
          </p:nvSpPr>
          <p:spPr>
            <a:xfrm>
              <a:off x="8845411" y="2477203"/>
              <a:ext cx="1282007" cy="1282007"/>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solidFill>
                <a:srgbClr val="7F7BAD"/>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endParaRPr lang="en-ZA" sz="1600" b="1" spc="-20" dirty="0">
                <a:solidFill>
                  <a:schemeClr val="tx1">
                    <a:lumMod val="95000"/>
                    <a:lumOff val="5000"/>
                  </a:schemeClr>
                </a:solidFill>
                <a:effectLst>
                  <a:outerShdw blurRad="38100" dist="38100" dir="2700000" algn="tl">
                    <a:srgbClr val="000000">
                      <a:alpha val="43137"/>
                    </a:srgbClr>
                  </a:outerShdw>
                </a:effectLst>
              </a:endParaRPr>
            </a:p>
          </p:txBody>
        </p:sp>
        <p:sp>
          <p:nvSpPr>
            <p:cNvPr id="33" name="TextBox 32">
              <a:extLst>
                <a:ext uri="{FF2B5EF4-FFF2-40B4-BE49-F238E27FC236}">
                  <a16:creationId xmlns:a16="http://schemas.microsoft.com/office/drawing/2014/main" id="{F4C563DA-1AF2-457A-B534-39385AF609DB}"/>
                </a:ext>
              </a:extLst>
            </p:cNvPr>
            <p:cNvSpPr txBox="1"/>
            <p:nvPr/>
          </p:nvSpPr>
          <p:spPr>
            <a:xfrm>
              <a:off x="8870452" y="2404492"/>
              <a:ext cx="1270171" cy="639856"/>
            </a:xfrm>
            <a:prstGeom prst="rect">
              <a:avLst/>
            </a:prstGeom>
            <a:noFill/>
          </p:spPr>
          <p:txBody>
            <a:bodyPr wrap="none" rtlCol="0">
              <a:prstTxWarp prst="textButton">
                <a:avLst>
                  <a:gd name="adj" fmla="val 12827045"/>
                </a:avLst>
              </a:prstTxWarp>
              <a:spAutoFit/>
            </a:bodyPr>
            <a:lstStyle/>
            <a:p>
              <a:pPr algn="ctr"/>
              <a:r>
                <a:rPr lang="en-US" sz="1400" b="1" dirty="0">
                  <a:solidFill>
                    <a:schemeClr val="tx1">
                      <a:lumMod val="95000"/>
                      <a:lumOff val="5000"/>
                    </a:schemeClr>
                  </a:solidFill>
                  <a:effectLst>
                    <a:outerShdw blurRad="38100" dist="38100" dir="2700000" algn="tl">
                      <a:srgbClr val="000000">
                        <a:alpha val="43137"/>
                      </a:srgbClr>
                    </a:outerShdw>
                  </a:effectLst>
                </a:rPr>
                <a:t>M</a:t>
              </a:r>
              <a:r>
                <a:rPr lang="en-ZA" sz="1400" b="1" dirty="0">
                  <a:solidFill>
                    <a:schemeClr val="tx1">
                      <a:lumMod val="95000"/>
                      <a:lumOff val="5000"/>
                    </a:schemeClr>
                  </a:solidFill>
                  <a:effectLst>
                    <a:outerShdw blurRad="38100" dist="38100" dir="2700000" algn="tl">
                      <a:srgbClr val="000000">
                        <a:alpha val="43137"/>
                      </a:srgbClr>
                    </a:outerShdw>
                  </a:effectLst>
                </a:rPr>
                <a:t>ETABOLOME</a:t>
              </a:r>
            </a:p>
          </p:txBody>
        </p:sp>
      </p:grpSp>
      <p:grpSp>
        <p:nvGrpSpPr>
          <p:cNvPr id="58" name="Group 57">
            <a:extLst>
              <a:ext uri="{FF2B5EF4-FFF2-40B4-BE49-F238E27FC236}">
                <a16:creationId xmlns:a16="http://schemas.microsoft.com/office/drawing/2014/main" id="{B6CEC129-03BD-4DE9-AE9A-DE79CB832856}"/>
              </a:ext>
            </a:extLst>
          </p:cNvPr>
          <p:cNvGrpSpPr/>
          <p:nvPr/>
        </p:nvGrpSpPr>
        <p:grpSpPr>
          <a:xfrm>
            <a:off x="2049671" y="3600637"/>
            <a:ext cx="1464626" cy="1429783"/>
            <a:chOff x="3814303" y="3302628"/>
            <a:chExt cx="1464626" cy="1429783"/>
          </a:xfrm>
        </p:grpSpPr>
        <p:sp>
          <p:nvSpPr>
            <p:cNvPr id="14" name="Oval 13">
              <a:extLst>
                <a:ext uri="{FF2B5EF4-FFF2-40B4-BE49-F238E27FC236}">
                  <a16:creationId xmlns:a16="http://schemas.microsoft.com/office/drawing/2014/main" id="{F7A5E464-7BA4-4F12-BE7C-B3E08D1AC0BD}"/>
                </a:ext>
              </a:extLst>
            </p:cNvPr>
            <p:cNvSpPr/>
            <p:nvPr/>
          </p:nvSpPr>
          <p:spPr>
            <a:xfrm rot="1695653">
              <a:off x="3935540" y="3389022"/>
              <a:ext cx="1343389" cy="1343389"/>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solidFill>
                <a:srgbClr val="7F7BAD"/>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endParaRPr lang="en-ZA" sz="1400" b="1" spc="-20" dirty="0">
                <a:solidFill>
                  <a:schemeClr val="tx1">
                    <a:lumMod val="95000"/>
                    <a:lumOff val="5000"/>
                  </a:schemeClr>
                </a:solidFill>
                <a:effectLst>
                  <a:outerShdw blurRad="38100" dist="38100" dir="2700000" algn="tl">
                    <a:srgbClr val="000000">
                      <a:alpha val="43137"/>
                    </a:srgbClr>
                  </a:outerShdw>
                </a:effectLst>
              </a:endParaRPr>
            </a:p>
          </p:txBody>
        </p:sp>
        <p:sp>
          <p:nvSpPr>
            <p:cNvPr id="35" name="TextBox 34">
              <a:extLst>
                <a:ext uri="{FF2B5EF4-FFF2-40B4-BE49-F238E27FC236}">
                  <a16:creationId xmlns:a16="http://schemas.microsoft.com/office/drawing/2014/main" id="{B2DE269F-F89E-4940-B553-50A83A233A12}"/>
                </a:ext>
              </a:extLst>
            </p:cNvPr>
            <p:cNvSpPr txBox="1"/>
            <p:nvPr/>
          </p:nvSpPr>
          <p:spPr>
            <a:xfrm rot="21010684">
              <a:off x="3814303" y="3302628"/>
              <a:ext cx="1389169" cy="749383"/>
            </a:xfrm>
            <a:prstGeom prst="rect">
              <a:avLst/>
            </a:prstGeom>
            <a:noFill/>
          </p:spPr>
          <p:txBody>
            <a:bodyPr wrap="none" rtlCol="0">
              <a:prstTxWarp prst="textButton">
                <a:avLst>
                  <a:gd name="adj" fmla="val 12201692"/>
                </a:avLst>
              </a:prstTxWarp>
              <a:spAutoFit/>
            </a:bodyPr>
            <a:lstStyle/>
            <a:p>
              <a:pPr algn="ctr"/>
              <a:r>
                <a:rPr lang="en-ZA" sz="1400" b="1" dirty="0">
                  <a:solidFill>
                    <a:schemeClr val="tx1">
                      <a:lumMod val="95000"/>
                      <a:lumOff val="5000"/>
                    </a:schemeClr>
                  </a:solidFill>
                  <a:effectLst>
                    <a:outerShdw blurRad="38100" dist="38100" dir="2700000" algn="tl">
                      <a:srgbClr val="000000">
                        <a:alpha val="43137"/>
                      </a:srgbClr>
                    </a:outerShdw>
                  </a:effectLst>
                </a:rPr>
                <a:t>CELL STRUCTURE</a:t>
              </a:r>
            </a:p>
          </p:txBody>
        </p:sp>
      </p:grpSp>
      <p:grpSp>
        <p:nvGrpSpPr>
          <p:cNvPr id="57" name="Group 56">
            <a:extLst>
              <a:ext uri="{FF2B5EF4-FFF2-40B4-BE49-F238E27FC236}">
                <a16:creationId xmlns:a16="http://schemas.microsoft.com/office/drawing/2014/main" id="{C3A92A9D-5B7C-4037-A35C-C735A24FB286}"/>
              </a:ext>
            </a:extLst>
          </p:cNvPr>
          <p:cNvGrpSpPr/>
          <p:nvPr/>
        </p:nvGrpSpPr>
        <p:grpSpPr>
          <a:xfrm>
            <a:off x="248663" y="2810514"/>
            <a:ext cx="1474150" cy="1333692"/>
            <a:chOff x="1581713" y="3815708"/>
            <a:chExt cx="1474150" cy="1333692"/>
          </a:xfrm>
        </p:grpSpPr>
        <p:sp>
          <p:nvSpPr>
            <p:cNvPr id="21" name="Oval 20">
              <a:extLst>
                <a:ext uri="{FF2B5EF4-FFF2-40B4-BE49-F238E27FC236}">
                  <a16:creationId xmlns:a16="http://schemas.microsoft.com/office/drawing/2014/main" id="{0CA8FEE8-A043-42BA-BFA1-F652658DB0C1}"/>
                </a:ext>
              </a:extLst>
            </p:cNvPr>
            <p:cNvSpPr/>
            <p:nvPr/>
          </p:nvSpPr>
          <p:spPr>
            <a:xfrm>
              <a:off x="1773856" y="3867393"/>
              <a:ext cx="1282007" cy="1282007"/>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38100">
              <a:solidFill>
                <a:srgbClr val="7F7BAD"/>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ZA" sz="1600" b="1" spc="-20" dirty="0">
                <a:solidFill>
                  <a:schemeClr val="tx1">
                    <a:lumMod val="95000"/>
                    <a:lumOff val="5000"/>
                  </a:schemeClr>
                </a:solidFill>
                <a:effectLst>
                  <a:outerShdw blurRad="38100" dist="38100" dir="2700000" algn="tl">
                    <a:srgbClr val="000000">
                      <a:alpha val="43137"/>
                    </a:srgbClr>
                  </a:outerShdw>
                </a:effectLst>
              </a:endParaRPr>
            </a:p>
          </p:txBody>
        </p:sp>
        <p:sp>
          <p:nvSpPr>
            <p:cNvPr id="36" name="TextBox 35">
              <a:extLst>
                <a:ext uri="{FF2B5EF4-FFF2-40B4-BE49-F238E27FC236}">
                  <a16:creationId xmlns:a16="http://schemas.microsoft.com/office/drawing/2014/main" id="{78BC44ED-46EA-4B45-92CD-955C1D5646F3}"/>
                </a:ext>
              </a:extLst>
            </p:cNvPr>
            <p:cNvSpPr txBox="1"/>
            <p:nvPr/>
          </p:nvSpPr>
          <p:spPr>
            <a:xfrm rot="20466404">
              <a:off x="1581713" y="3815708"/>
              <a:ext cx="1389169" cy="749383"/>
            </a:xfrm>
            <a:prstGeom prst="rect">
              <a:avLst/>
            </a:prstGeom>
            <a:noFill/>
          </p:spPr>
          <p:txBody>
            <a:bodyPr wrap="none" rtlCol="0">
              <a:prstTxWarp prst="textButton">
                <a:avLst>
                  <a:gd name="adj" fmla="val 12827045"/>
                </a:avLst>
              </a:prstTxWarp>
              <a:spAutoFit/>
            </a:bodyPr>
            <a:lstStyle/>
            <a:p>
              <a:pPr algn="ctr"/>
              <a:r>
                <a:rPr lang="en-ZA" sz="1400" b="1" dirty="0">
                  <a:solidFill>
                    <a:schemeClr val="tx1">
                      <a:lumMod val="95000"/>
                      <a:lumOff val="5000"/>
                    </a:schemeClr>
                  </a:solidFill>
                  <a:effectLst>
                    <a:outerShdw blurRad="38100" dist="38100" dir="2700000" algn="tl">
                      <a:srgbClr val="000000">
                        <a:alpha val="43137"/>
                      </a:srgbClr>
                    </a:outerShdw>
                  </a:effectLst>
                </a:rPr>
                <a:t>PHYSIOLOGY</a:t>
              </a:r>
            </a:p>
          </p:txBody>
        </p:sp>
      </p:grpSp>
      <p:grpSp>
        <p:nvGrpSpPr>
          <p:cNvPr id="59" name="Group 58">
            <a:extLst>
              <a:ext uri="{FF2B5EF4-FFF2-40B4-BE49-F238E27FC236}">
                <a16:creationId xmlns:a16="http://schemas.microsoft.com/office/drawing/2014/main" id="{F03D14FE-14B9-4817-AA47-8F1151307D04}"/>
              </a:ext>
            </a:extLst>
          </p:cNvPr>
          <p:cNvGrpSpPr/>
          <p:nvPr/>
        </p:nvGrpSpPr>
        <p:grpSpPr>
          <a:xfrm>
            <a:off x="4407081" y="1387128"/>
            <a:ext cx="1389169" cy="1356748"/>
            <a:chOff x="2433561" y="2221145"/>
            <a:chExt cx="1389169" cy="1356748"/>
          </a:xfrm>
        </p:grpSpPr>
        <p:sp>
          <p:nvSpPr>
            <p:cNvPr id="12" name="Oval 11">
              <a:extLst>
                <a:ext uri="{FF2B5EF4-FFF2-40B4-BE49-F238E27FC236}">
                  <a16:creationId xmlns:a16="http://schemas.microsoft.com/office/drawing/2014/main" id="{0AB65BD6-19F8-4F14-96C7-5F7314225881}"/>
                </a:ext>
              </a:extLst>
            </p:cNvPr>
            <p:cNvSpPr/>
            <p:nvPr/>
          </p:nvSpPr>
          <p:spPr>
            <a:xfrm>
              <a:off x="2458312" y="2295886"/>
              <a:ext cx="1282007" cy="1282007"/>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w="38100">
              <a:solidFill>
                <a:srgbClr val="7F7BAD"/>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endParaRPr lang="en-ZA" sz="1600" b="1" spc="-20" dirty="0">
                <a:solidFill>
                  <a:schemeClr val="tx1">
                    <a:lumMod val="95000"/>
                    <a:lumOff val="5000"/>
                  </a:schemeClr>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911E0E29-4ED9-412E-90A6-323390D382D5}"/>
                </a:ext>
              </a:extLst>
            </p:cNvPr>
            <p:cNvSpPr txBox="1"/>
            <p:nvPr/>
          </p:nvSpPr>
          <p:spPr>
            <a:xfrm>
              <a:off x="2433561" y="2221145"/>
              <a:ext cx="1389169" cy="749383"/>
            </a:xfrm>
            <a:prstGeom prst="rect">
              <a:avLst/>
            </a:prstGeom>
            <a:noFill/>
          </p:spPr>
          <p:txBody>
            <a:bodyPr wrap="none" rtlCol="0">
              <a:prstTxWarp prst="textButton">
                <a:avLst>
                  <a:gd name="adj" fmla="val 12827045"/>
                </a:avLst>
              </a:prstTxWarp>
              <a:spAutoFit/>
            </a:bodyPr>
            <a:lstStyle/>
            <a:p>
              <a:pPr algn="ctr"/>
              <a:r>
                <a:rPr lang="en-ZA" b="1" dirty="0">
                  <a:solidFill>
                    <a:schemeClr val="tx1">
                      <a:lumMod val="95000"/>
                      <a:lumOff val="5000"/>
                    </a:schemeClr>
                  </a:solidFill>
                  <a:effectLst>
                    <a:outerShdw blurRad="38100" dist="38100" dir="2700000" algn="tl">
                      <a:srgbClr val="000000">
                        <a:alpha val="43137"/>
                      </a:srgbClr>
                    </a:outerShdw>
                  </a:effectLst>
                </a:rPr>
                <a:t>ECOPHYSIOLOGY</a:t>
              </a:r>
            </a:p>
          </p:txBody>
        </p:sp>
      </p:grpSp>
      <p:grpSp>
        <p:nvGrpSpPr>
          <p:cNvPr id="56" name="Group 55">
            <a:extLst>
              <a:ext uri="{FF2B5EF4-FFF2-40B4-BE49-F238E27FC236}">
                <a16:creationId xmlns:a16="http://schemas.microsoft.com/office/drawing/2014/main" id="{138E9233-AC8B-4DFB-8376-820189AC2495}"/>
              </a:ext>
            </a:extLst>
          </p:cNvPr>
          <p:cNvGrpSpPr/>
          <p:nvPr/>
        </p:nvGrpSpPr>
        <p:grpSpPr>
          <a:xfrm>
            <a:off x="8187518" y="4146885"/>
            <a:ext cx="1389169" cy="1368810"/>
            <a:chOff x="2983468" y="4883863"/>
            <a:chExt cx="1389169" cy="1368810"/>
          </a:xfrm>
        </p:grpSpPr>
        <p:sp>
          <p:nvSpPr>
            <p:cNvPr id="20" name="Oval 19">
              <a:extLst>
                <a:ext uri="{FF2B5EF4-FFF2-40B4-BE49-F238E27FC236}">
                  <a16:creationId xmlns:a16="http://schemas.microsoft.com/office/drawing/2014/main" id="{8B4B720E-DB1B-4C47-A647-6295EE79F2EC}"/>
                </a:ext>
              </a:extLst>
            </p:cNvPr>
            <p:cNvSpPr/>
            <p:nvPr/>
          </p:nvSpPr>
          <p:spPr>
            <a:xfrm>
              <a:off x="3046630" y="4970666"/>
              <a:ext cx="1282007" cy="1282007"/>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w="38100">
              <a:solidFill>
                <a:srgbClr val="7F7BAD"/>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endParaRPr lang="en-ZA" sz="1600" b="1" spc="-20" dirty="0">
                <a:solidFill>
                  <a:schemeClr val="tx1">
                    <a:lumMod val="95000"/>
                    <a:lumOff val="5000"/>
                  </a:schemeClr>
                </a:solidFill>
                <a:effectLst>
                  <a:outerShdw blurRad="38100" dist="38100" dir="2700000" algn="tl">
                    <a:srgbClr val="000000">
                      <a:alpha val="43137"/>
                    </a:srgbClr>
                  </a:outerShdw>
                </a:effectLst>
              </a:endParaRPr>
            </a:p>
          </p:txBody>
        </p:sp>
        <p:sp>
          <p:nvSpPr>
            <p:cNvPr id="38" name="TextBox 37">
              <a:extLst>
                <a:ext uri="{FF2B5EF4-FFF2-40B4-BE49-F238E27FC236}">
                  <a16:creationId xmlns:a16="http://schemas.microsoft.com/office/drawing/2014/main" id="{8F406AC8-6043-459B-B1F3-C85392A53997}"/>
                </a:ext>
              </a:extLst>
            </p:cNvPr>
            <p:cNvSpPr txBox="1"/>
            <p:nvPr/>
          </p:nvSpPr>
          <p:spPr>
            <a:xfrm>
              <a:off x="2983468" y="4883863"/>
              <a:ext cx="1389169" cy="749383"/>
            </a:xfrm>
            <a:prstGeom prst="rect">
              <a:avLst/>
            </a:prstGeom>
            <a:noFill/>
          </p:spPr>
          <p:txBody>
            <a:bodyPr wrap="none" rtlCol="0">
              <a:prstTxWarp prst="textButton">
                <a:avLst>
                  <a:gd name="adj" fmla="val 12748037"/>
                </a:avLst>
              </a:prstTxWarp>
              <a:spAutoFit/>
            </a:bodyPr>
            <a:lstStyle/>
            <a:p>
              <a:pPr algn="ctr"/>
              <a:r>
                <a:rPr lang="en-ZA" b="1" dirty="0">
                  <a:solidFill>
                    <a:schemeClr val="tx1">
                      <a:lumMod val="95000"/>
                      <a:lumOff val="5000"/>
                    </a:schemeClr>
                  </a:solidFill>
                  <a:effectLst>
                    <a:outerShdw blurRad="38100" dist="38100" dir="2700000" algn="tl">
                      <a:srgbClr val="000000">
                        <a:alpha val="43137"/>
                      </a:srgbClr>
                    </a:outerShdw>
                  </a:effectLst>
                </a:rPr>
                <a:t>BIOCHEMISTRY</a:t>
              </a:r>
            </a:p>
          </p:txBody>
        </p:sp>
      </p:grpSp>
      <p:grpSp>
        <p:nvGrpSpPr>
          <p:cNvPr id="55" name="Group 54">
            <a:extLst>
              <a:ext uri="{FF2B5EF4-FFF2-40B4-BE49-F238E27FC236}">
                <a16:creationId xmlns:a16="http://schemas.microsoft.com/office/drawing/2014/main" id="{BF3D8F4A-E859-4EB7-B3ED-720DFD5845DD}"/>
              </a:ext>
            </a:extLst>
          </p:cNvPr>
          <p:cNvGrpSpPr/>
          <p:nvPr/>
        </p:nvGrpSpPr>
        <p:grpSpPr>
          <a:xfrm>
            <a:off x="3190981" y="4554300"/>
            <a:ext cx="2698011" cy="1971634"/>
            <a:chOff x="4758839" y="4258271"/>
            <a:chExt cx="2698011" cy="1971634"/>
          </a:xfrm>
        </p:grpSpPr>
        <p:sp>
          <p:nvSpPr>
            <p:cNvPr id="16" name="Oval 15">
              <a:extLst>
                <a:ext uri="{FF2B5EF4-FFF2-40B4-BE49-F238E27FC236}">
                  <a16:creationId xmlns:a16="http://schemas.microsoft.com/office/drawing/2014/main" id="{BB7ECCBB-470F-464E-9E1D-2E91C3DF311B}"/>
                </a:ext>
              </a:extLst>
            </p:cNvPr>
            <p:cNvSpPr/>
            <p:nvPr/>
          </p:nvSpPr>
          <p:spPr>
            <a:xfrm rot="1409384">
              <a:off x="6101965" y="4947898"/>
              <a:ext cx="1282007" cy="1282007"/>
            </a:xfrm>
            <a:prstGeom prst="ellipse">
              <a:avLst/>
            </a:prstGeom>
            <a:solidFill>
              <a:srgbClr val="FEF3D6"/>
            </a:solidFill>
            <a:ln w="38100">
              <a:solidFill>
                <a:srgbClr val="7F7BAD"/>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endParaRPr lang="en-ZA" sz="1400" b="1" spc="-20" dirty="0">
                <a:solidFill>
                  <a:schemeClr val="tx1">
                    <a:lumMod val="95000"/>
                    <a:lumOff val="5000"/>
                  </a:schemeClr>
                </a:solidFill>
                <a:effectLst>
                  <a:outerShdw blurRad="38100" dist="38100" dir="2700000" algn="tl">
                    <a:srgbClr val="000000">
                      <a:alpha val="43137"/>
                    </a:srgbClr>
                  </a:outerShdw>
                </a:effectLst>
              </a:endParaRPr>
            </a:p>
          </p:txBody>
        </p:sp>
        <p:grpSp>
          <p:nvGrpSpPr>
            <p:cNvPr id="54" name="Group 53">
              <a:extLst>
                <a:ext uri="{FF2B5EF4-FFF2-40B4-BE49-F238E27FC236}">
                  <a16:creationId xmlns:a16="http://schemas.microsoft.com/office/drawing/2014/main" id="{E4348C79-6B84-4799-B430-1ED9478DCC90}"/>
                </a:ext>
              </a:extLst>
            </p:cNvPr>
            <p:cNvGrpSpPr/>
            <p:nvPr/>
          </p:nvGrpSpPr>
          <p:grpSpPr>
            <a:xfrm>
              <a:off x="4758839" y="4258271"/>
              <a:ext cx="2698011" cy="1620306"/>
              <a:chOff x="4753034" y="4272919"/>
              <a:chExt cx="2698011" cy="1620306"/>
            </a:xfrm>
          </p:grpSpPr>
          <p:pic>
            <p:nvPicPr>
              <p:cNvPr id="15" name="Picture 14">
                <a:extLst>
                  <a:ext uri="{FF2B5EF4-FFF2-40B4-BE49-F238E27FC236}">
                    <a16:creationId xmlns:a16="http://schemas.microsoft.com/office/drawing/2014/main" id="{18859A28-C78A-442E-9F63-6EEF3EC0FD2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42826"/>
              <a:stretch/>
            </p:blipFill>
            <p:spPr>
              <a:xfrm rot="1949088">
                <a:off x="4753034" y="4272919"/>
                <a:ext cx="1023473" cy="744823"/>
              </a:xfrm>
              <a:prstGeom prst="rect">
                <a:avLst/>
              </a:prstGeom>
            </p:spPr>
          </p:pic>
          <p:pic>
            <p:nvPicPr>
              <p:cNvPr id="17" name="Picture 16">
                <a:extLst>
                  <a:ext uri="{FF2B5EF4-FFF2-40B4-BE49-F238E27FC236}">
                    <a16:creationId xmlns:a16="http://schemas.microsoft.com/office/drawing/2014/main" id="{C97A72D8-C9CA-4064-99A4-65A8C30CDE1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222379">
                <a:off x="5481629" y="4971918"/>
                <a:ext cx="1843495" cy="792000"/>
              </a:xfrm>
              <a:prstGeom prst="rect">
                <a:avLst/>
              </a:prstGeom>
            </p:spPr>
          </p:pic>
          <p:sp>
            <p:nvSpPr>
              <p:cNvPr id="24" name="TextBox 23">
                <a:extLst>
                  <a:ext uri="{FF2B5EF4-FFF2-40B4-BE49-F238E27FC236}">
                    <a16:creationId xmlns:a16="http://schemas.microsoft.com/office/drawing/2014/main" id="{0413F1AF-A7E0-487E-BA4D-799504F9F509}"/>
                  </a:ext>
                </a:extLst>
              </p:cNvPr>
              <p:cNvSpPr txBox="1"/>
              <p:nvPr/>
            </p:nvSpPr>
            <p:spPr>
              <a:xfrm>
                <a:off x="6061876" y="4716217"/>
                <a:ext cx="1389169" cy="749383"/>
              </a:xfrm>
              <a:prstGeom prst="rect">
                <a:avLst/>
              </a:prstGeom>
              <a:noFill/>
            </p:spPr>
            <p:txBody>
              <a:bodyPr wrap="none" rtlCol="0">
                <a:prstTxWarp prst="textButton">
                  <a:avLst>
                    <a:gd name="adj" fmla="val 12827045"/>
                  </a:avLst>
                </a:prstTxWarp>
                <a:spAutoFit/>
              </a:bodyPr>
              <a:lstStyle/>
              <a:p>
                <a:pPr algn="ctr"/>
                <a:r>
                  <a:rPr lang="en-ZA" b="1" dirty="0">
                    <a:solidFill>
                      <a:schemeClr val="tx1">
                        <a:lumMod val="95000"/>
                        <a:lumOff val="5000"/>
                      </a:schemeClr>
                    </a:solidFill>
                    <a:effectLst>
                      <a:outerShdw blurRad="38100" dist="38100" dir="2700000" algn="tl">
                        <a:srgbClr val="000000">
                          <a:alpha val="43137"/>
                        </a:srgbClr>
                      </a:outerShdw>
                    </a:effectLst>
                  </a:rPr>
                  <a:t>TRANSCRIPTOME</a:t>
                </a:r>
              </a:p>
            </p:txBody>
          </p:sp>
          <p:sp>
            <p:nvSpPr>
              <p:cNvPr id="39" name="TextBox 38">
                <a:extLst>
                  <a:ext uri="{FF2B5EF4-FFF2-40B4-BE49-F238E27FC236}">
                    <a16:creationId xmlns:a16="http://schemas.microsoft.com/office/drawing/2014/main" id="{295A7421-CD88-411A-8285-F5C19728C4E2}"/>
                  </a:ext>
                </a:extLst>
              </p:cNvPr>
              <p:cNvSpPr txBox="1"/>
              <p:nvPr/>
            </p:nvSpPr>
            <p:spPr>
              <a:xfrm rot="21385012">
                <a:off x="6471638" y="5693170"/>
                <a:ext cx="556563" cy="200055"/>
              </a:xfrm>
              <a:prstGeom prst="rect">
                <a:avLst/>
              </a:prstGeom>
              <a:noFill/>
            </p:spPr>
            <p:txBody>
              <a:bodyPr wrap="none" rtlCol="0">
                <a:prstTxWarp prst="textArchDown">
                  <a:avLst>
                    <a:gd name="adj" fmla="val 20766491"/>
                  </a:avLst>
                </a:prstTxWarp>
                <a:spAutoFit/>
              </a:bodyPr>
              <a:lstStyle/>
              <a:p>
                <a:pPr algn="ctr"/>
                <a:r>
                  <a:rPr lang="en-US" sz="700" b="1" dirty="0">
                    <a:solidFill>
                      <a:schemeClr val="tx1">
                        <a:lumMod val="95000"/>
                        <a:lumOff val="5000"/>
                      </a:schemeClr>
                    </a:solidFill>
                  </a:rPr>
                  <a:t>Ribosome</a:t>
                </a:r>
                <a:endParaRPr lang="en-ZA" sz="700" b="1" dirty="0">
                  <a:solidFill>
                    <a:schemeClr val="tx1">
                      <a:lumMod val="95000"/>
                      <a:lumOff val="5000"/>
                    </a:schemeClr>
                  </a:solidFill>
                </a:endParaRPr>
              </a:p>
            </p:txBody>
          </p:sp>
        </p:grpSp>
      </p:grpSp>
      <p:grpSp>
        <p:nvGrpSpPr>
          <p:cNvPr id="60" name="Group 59">
            <a:extLst>
              <a:ext uri="{FF2B5EF4-FFF2-40B4-BE49-F238E27FC236}">
                <a16:creationId xmlns:a16="http://schemas.microsoft.com/office/drawing/2014/main" id="{4B5D8C76-1700-4ED6-A180-0BEC9716C69E}"/>
              </a:ext>
            </a:extLst>
          </p:cNvPr>
          <p:cNvGrpSpPr/>
          <p:nvPr/>
        </p:nvGrpSpPr>
        <p:grpSpPr>
          <a:xfrm>
            <a:off x="10142365" y="4843340"/>
            <a:ext cx="1585666" cy="1656710"/>
            <a:chOff x="7021836" y="412841"/>
            <a:chExt cx="1585666" cy="1656710"/>
          </a:xfrm>
        </p:grpSpPr>
        <p:sp>
          <p:nvSpPr>
            <p:cNvPr id="41" name="Oval 40">
              <a:extLst>
                <a:ext uri="{FF2B5EF4-FFF2-40B4-BE49-F238E27FC236}">
                  <a16:creationId xmlns:a16="http://schemas.microsoft.com/office/drawing/2014/main" id="{3F8ED0CB-E2D9-4D71-BCD2-01D2BF8759E7}"/>
                </a:ext>
              </a:extLst>
            </p:cNvPr>
            <p:cNvSpPr/>
            <p:nvPr/>
          </p:nvSpPr>
          <p:spPr>
            <a:xfrm>
              <a:off x="7023503" y="485552"/>
              <a:ext cx="1583999" cy="1583999"/>
            </a:xfrm>
            <a:prstGeom prst="ellipse">
              <a:avLst/>
            </a:prstGeom>
            <a:blipFill dpi="0" rotWithShape="1">
              <a:blip r:embed="rId12"/>
              <a:srcRect/>
              <a:stretch>
                <a:fillRect/>
              </a:stretch>
            </a:blipFill>
            <a:ln w="38100">
              <a:solidFill>
                <a:srgbClr val="7F7BAD"/>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endParaRPr lang="en-ZA" sz="1600" b="1" spc="-20" dirty="0">
                <a:solidFill>
                  <a:schemeClr val="tx1">
                    <a:lumMod val="95000"/>
                    <a:lumOff val="5000"/>
                  </a:schemeClr>
                </a:solidFill>
                <a:effectLst>
                  <a:outerShdw blurRad="38100" dist="38100" dir="2700000" algn="tl">
                    <a:srgbClr val="000000">
                      <a:alpha val="43137"/>
                    </a:srgbClr>
                  </a:outerShdw>
                </a:effectLst>
              </a:endParaRPr>
            </a:p>
          </p:txBody>
        </p:sp>
        <p:sp>
          <p:nvSpPr>
            <p:cNvPr id="42" name="TextBox 41">
              <a:extLst>
                <a:ext uri="{FF2B5EF4-FFF2-40B4-BE49-F238E27FC236}">
                  <a16:creationId xmlns:a16="http://schemas.microsoft.com/office/drawing/2014/main" id="{FBAB8E58-E653-47EA-8D36-91A1092C0094}"/>
                </a:ext>
              </a:extLst>
            </p:cNvPr>
            <p:cNvSpPr txBox="1"/>
            <p:nvPr/>
          </p:nvSpPr>
          <p:spPr>
            <a:xfrm>
              <a:off x="7021836" y="412841"/>
              <a:ext cx="1569375" cy="790582"/>
            </a:xfrm>
            <a:prstGeom prst="rect">
              <a:avLst/>
            </a:prstGeom>
            <a:noFill/>
          </p:spPr>
          <p:txBody>
            <a:bodyPr wrap="none" rtlCol="0">
              <a:prstTxWarp prst="textButton">
                <a:avLst>
                  <a:gd name="adj" fmla="val 12827045"/>
                </a:avLst>
              </a:prstTxWarp>
              <a:spAutoFit/>
            </a:bodyPr>
            <a:lstStyle/>
            <a:p>
              <a:pPr algn="ctr"/>
              <a:r>
                <a:rPr lang="en-US" sz="1400" b="1" dirty="0">
                  <a:solidFill>
                    <a:schemeClr val="tx1">
                      <a:lumMod val="95000"/>
                      <a:lumOff val="5000"/>
                    </a:schemeClr>
                  </a:solidFill>
                  <a:effectLst>
                    <a:outerShdw blurRad="38100" dist="38100" dir="2700000" algn="tl">
                      <a:srgbClr val="000000">
                        <a:alpha val="43137"/>
                      </a:srgbClr>
                    </a:outerShdw>
                  </a:effectLst>
                </a:rPr>
                <a:t>BIOTECHNOLOGY</a:t>
              </a:r>
              <a:endParaRPr lang="en-ZA" sz="1400" b="1" dirty="0">
                <a:solidFill>
                  <a:schemeClr val="tx1">
                    <a:lumMod val="95000"/>
                    <a:lumOff val="5000"/>
                  </a:schemeClr>
                </a:solidFill>
                <a:effectLst>
                  <a:outerShdw blurRad="38100" dist="38100" dir="2700000" algn="tl">
                    <a:srgbClr val="000000">
                      <a:alpha val="43137"/>
                    </a:srgbClr>
                  </a:outerShdw>
                </a:effectLst>
              </a:endParaRPr>
            </a:p>
          </p:txBody>
        </p:sp>
      </p:grpSp>
      <p:grpSp>
        <p:nvGrpSpPr>
          <p:cNvPr id="53" name="Group 52">
            <a:extLst>
              <a:ext uri="{FF2B5EF4-FFF2-40B4-BE49-F238E27FC236}">
                <a16:creationId xmlns:a16="http://schemas.microsoft.com/office/drawing/2014/main" id="{E41BE7B5-C749-482D-87D3-B66451FB1401}"/>
              </a:ext>
            </a:extLst>
          </p:cNvPr>
          <p:cNvGrpSpPr/>
          <p:nvPr/>
        </p:nvGrpSpPr>
        <p:grpSpPr>
          <a:xfrm>
            <a:off x="5989451" y="3426059"/>
            <a:ext cx="1651026" cy="1405931"/>
            <a:chOff x="8721450" y="4467171"/>
            <a:chExt cx="1651026" cy="1405931"/>
          </a:xfrm>
        </p:grpSpPr>
        <p:sp>
          <p:nvSpPr>
            <p:cNvPr id="6" name="Oval 5">
              <a:extLst>
                <a:ext uri="{FF2B5EF4-FFF2-40B4-BE49-F238E27FC236}">
                  <a16:creationId xmlns:a16="http://schemas.microsoft.com/office/drawing/2014/main" id="{D01125E8-9123-4F8B-A0E7-4BD69A2BC483}"/>
                </a:ext>
              </a:extLst>
            </p:cNvPr>
            <p:cNvSpPr/>
            <p:nvPr/>
          </p:nvSpPr>
          <p:spPr>
            <a:xfrm>
              <a:off x="8737764" y="4533409"/>
              <a:ext cx="1424117" cy="1339693"/>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b="1">
                <a:solidFill>
                  <a:schemeClr val="tx1">
                    <a:lumMod val="95000"/>
                    <a:lumOff val="5000"/>
                  </a:schemeClr>
                </a:solidFill>
              </a:endParaRPr>
            </a:p>
          </p:txBody>
        </p:sp>
        <p:sp>
          <p:nvSpPr>
            <p:cNvPr id="34" name="TextBox 33">
              <a:extLst>
                <a:ext uri="{FF2B5EF4-FFF2-40B4-BE49-F238E27FC236}">
                  <a16:creationId xmlns:a16="http://schemas.microsoft.com/office/drawing/2014/main" id="{E714BB71-87D7-49B4-A59F-76E9A7EAA58B}"/>
                </a:ext>
              </a:extLst>
            </p:cNvPr>
            <p:cNvSpPr txBox="1"/>
            <p:nvPr/>
          </p:nvSpPr>
          <p:spPr>
            <a:xfrm rot="2337882">
              <a:off x="9102305" y="4545385"/>
              <a:ext cx="1270171" cy="639856"/>
            </a:xfrm>
            <a:prstGeom prst="rect">
              <a:avLst/>
            </a:prstGeom>
            <a:noFill/>
          </p:spPr>
          <p:txBody>
            <a:bodyPr wrap="none" rtlCol="0">
              <a:prstTxWarp prst="textButton">
                <a:avLst>
                  <a:gd name="adj" fmla="val 12827045"/>
                </a:avLst>
              </a:prstTxWarp>
              <a:spAutoFit/>
            </a:bodyPr>
            <a:lstStyle/>
            <a:p>
              <a:pPr algn="ctr"/>
              <a:r>
                <a:rPr lang="en-ZA" sz="1400" b="1" dirty="0">
                  <a:solidFill>
                    <a:schemeClr val="tx1">
                      <a:lumMod val="95000"/>
                      <a:lumOff val="5000"/>
                    </a:schemeClr>
                  </a:solidFill>
                  <a:effectLst>
                    <a:outerShdw blurRad="38100" dist="38100" dir="2700000" algn="tl">
                      <a:srgbClr val="000000">
                        <a:alpha val="43137"/>
                      </a:srgbClr>
                    </a:outerShdw>
                  </a:effectLst>
                </a:rPr>
                <a:t>PROTEOME</a:t>
              </a:r>
            </a:p>
          </p:txBody>
        </p:sp>
        <p:pic>
          <p:nvPicPr>
            <p:cNvPr id="43" name="Picture 42">
              <a:extLst>
                <a:ext uri="{FF2B5EF4-FFF2-40B4-BE49-F238E27FC236}">
                  <a16:creationId xmlns:a16="http://schemas.microsoft.com/office/drawing/2014/main" id="{E6590A5E-8AD4-45CC-AF82-3BEAD25113A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0390263">
              <a:off x="8721450" y="5194263"/>
              <a:ext cx="759859" cy="490111"/>
            </a:xfrm>
            <a:prstGeom prst="rect">
              <a:avLst/>
            </a:prstGeom>
          </p:spPr>
        </p:pic>
        <p:pic>
          <p:nvPicPr>
            <p:cNvPr id="44" name="Picture 43">
              <a:extLst>
                <a:ext uri="{FF2B5EF4-FFF2-40B4-BE49-F238E27FC236}">
                  <a16:creationId xmlns:a16="http://schemas.microsoft.com/office/drawing/2014/main" id="{9A61341F-6781-4533-8564-789C14BBDAA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9379080" y="5107748"/>
              <a:ext cx="851143" cy="709285"/>
            </a:xfrm>
            <a:prstGeom prst="rect">
              <a:avLst/>
            </a:prstGeom>
          </p:spPr>
        </p:pic>
        <p:pic>
          <p:nvPicPr>
            <p:cNvPr id="45" name="Picture 44">
              <a:extLst>
                <a:ext uri="{FF2B5EF4-FFF2-40B4-BE49-F238E27FC236}">
                  <a16:creationId xmlns:a16="http://schemas.microsoft.com/office/drawing/2014/main" id="{C3E8AC46-BFCC-4DDA-BB1F-1797EBC325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7771" t="11631" r="12882" b="11270"/>
            <a:stretch/>
          </p:blipFill>
          <p:spPr>
            <a:xfrm>
              <a:off x="9087102" y="4467171"/>
              <a:ext cx="763666" cy="707513"/>
            </a:xfrm>
            <a:prstGeom prst="rect">
              <a:avLst/>
            </a:prstGeom>
          </p:spPr>
        </p:pic>
      </p:grpSp>
    </p:spTree>
    <p:extLst>
      <p:ext uri="{BB962C8B-B14F-4D97-AF65-F5344CB8AC3E}">
        <p14:creationId xmlns:p14="http://schemas.microsoft.com/office/powerpoint/2010/main" val="400288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DA1EA9-3F5A-4E3F-AA6B-6F2FFEBB8E3A}"/>
              </a:ext>
            </a:extLst>
          </p:cNvPr>
          <p:cNvPicPr>
            <a:picLocks noChangeAspect="1"/>
          </p:cNvPicPr>
          <p:nvPr/>
        </p:nvPicPr>
        <p:blipFill rotWithShape="1">
          <a:blip r:embed="rId2"/>
          <a:srcRect r="1207" b="30488"/>
          <a:stretch/>
        </p:blipFill>
        <p:spPr>
          <a:xfrm>
            <a:off x="8344" y="0"/>
            <a:ext cx="12183656" cy="6858000"/>
          </a:xfrm>
          <a:prstGeom prst="rect">
            <a:avLst/>
          </a:prstGeom>
        </p:spPr>
      </p:pic>
      <p:sp>
        <p:nvSpPr>
          <p:cNvPr id="5" name="TextBox 4">
            <a:extLst>
              <a:ext uri="{FF2B5EF4-FFF2-40B4-BE49-F238E27FC236}">
                <a16:creationId xmlns:a16="http://schemas.microsoft.com/office/drawing/2014/main" id="{FF398849-22BD-45AA-8A77-21DB54D94EF0}"/>
              </a:ext>
            </a:extLst>
          </p:cNvPr>
          <p:cNvSpPr txBox="1"/>
          <p:nvPr/>
        </p:nvSpPr>
        <p:spPr>
          <a:xfrm>
            <a:off x="6781800" y="4762500"/>
            <a:ext cx="5194300" cy="1938992"/>
          </a:xfrm>
          <a:prstGeom prst="rect">
            <a:avLst/>
          </a:prstGeom>
          <a:solidFill>
            <a:srgbClr val="FAF9F5">
              <a:alpha val="69020"/>
            </a:srgbClr>
          </a:solidFill>
        </p:spPr>
        <p:txBody>
          <a:bodyPr wrap="square" rtlCol="0">
            <a:spAutoFit/>
          </a:bodyPr>
          <a:lstStyle/>
          <a:p>
            <a:pPr algn="ctr"/>
            <a:r>
              <a:rPr lang="en-US" sz="2400" b="1" u="sng" dirty="0"/>
              <a:t>Ultimate Goal: </a:t>
            </a:r>
          </a:p>
          <a:p>
            <a:pPr algn="ctr"/>
            <a:r>
              <a:rPr lang="en-US" sz="2400" dirty="0"/>
              <a:t>Engineering of crops that use water </a:t>
            </a:r>
            <a:r>
              <a:rPr lang="en-US" sz="2400" b="1" dirty="0"/>
              <a:t>efficiently</a:t>
            </a:r>
            <a:r>
              <a:rPr lang="en-US" sz="2400" dirty="0"/>
              <a:t>, are more drought </a:t>
            </a:r>
            <a:r>
              <a:rPr lang="en-US" sz="2400" b="1" dirty="0"/>
              <a:t>stress tolerant </a:t>
            </a:r>
            <a:r>
              <a:rPr lang="en-US" sz="2400" dirty="0"/>
              <a:t>while maintaining yields sufficient to ensure </a:t>
            </a:r>
            <a:r>
              <a:rPr lang="en-US" sz="2400" b="1" dirty="0"/>
              <a:t>food security</a:t>
            </a:r>
            <a:endParaRPr lang="en-ZA" sz="2400" b="1" dirty="0"/>
          </a:p>
        </p:txBody>
      </p:sp>
    </p:spTree>
    <p:extLst>
      <p:ext uri="{BB962C8B-B14F-4D97-AF65-F5344CB8AC3E}">
        <p14:creationId xmlns:p14="http://schemas.microsoft.com/office/powerpoint/2010/main" val="384584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5" t="1905" r="485" b="25898"/>
          <a:stretch/>
        </p:blipFill>
        <p:spPr>
          <a:xfrm>
            <a:off x="6641191" y="0"/>
            <a:ext cx="5334036" cy="6858000"/>
          </a:xfrm>
          <a:prstGeom prst="rect">
            <a:avLst/>
          </a:prstGeom>
        </p:spPr>
      </p:pic>
      <p:sp>
        <p:nvSpPr>
          <p:cNvPr id="5" name="TextBox 4"/>
          <p:cNvSpPr txBox="1"/>
          <p:nvPr/>
        </p:nvSpPr>
        <p:spPr>
          <a:xfrm>
            <a:off x="324844" y="3497044"/>
            <a:ext cx="6830008" cy="1200329"/>
          </a:xfrm>
          <a:prstGeom prst="rect">
            <a:avLst/>
          </a:prstGeom>
          <a:noFill/>
        </p:spPr>
        <p:txBody>
          <a:bodyPr wrap="square" rtlCol="0">
            <a:spAutoFit/>
          </a:bodyPr>
          <a:lstStyle/>
          <a:p>
            <a:r>
              <a:rPr lang="en-ZA" sz="7200" dirty="0"/>
              <a:t>Senescence</a:t>
            </a:r>
          </a:p>
        </p:txBody>
      </p:sp>
      <p:sp>
        <p:nvSpPr>
          <p:cNvPr id="6" name="TextBox 5"/>
          <p:cNvSpPr txBox="1"/>
          <p:nvPr/>
        </p:nvSpPr>
        <p:spPr>
          <a:xfrm>
            <a:off x="2135806" y="2686698"/>
            <a:ext cx="6830008" cy="646331"/>
          </a:xfrm>
          <a:prstGeom prst="rect">
            <a:avLst/>
          </a:prstGeom>
          <a:noFill/>
        </p:spPr>
        <p:txBody>
          <a:bodyPr wrap="square" rtlCol="0">
            <a:spAutoFit/>
          </a:bodyPr>
          <a:lstStyle/>
          <a:p>
            <a:r>
              <a:rPr lang="en-ZA" sz="3600" dirty="0"/>
              <a:t>Abiotic/biotic stress </a:t>
            </a:r>
          </a:p>
        </p:txBody>
      </p:sp>
      <p:sp>
        <p:nvSpPr>
          <p:cNvPr id="8" name="TextBox 7"/>
          <p:cNvSpPr txBox="1"/>
          <p:nvPr/>
        </p:nvSpPr>
        <p:spPr>
          <a:xfrm>
            <a:off x="2121792" y="5037148"/>
            <a:ext cx="6830008" cy="646331"/>
          </a:xfrm>
          <a:prstGeom prst="rect">
            <a:avLst/>
          </a:prstGeom>
          <a:noFill/>
        </p:spPr>
        <p:txBody>
          <a:bodyPr wrap="square" rtlCol="0">
            <a:spAutoFit/>
          </a:bodyPr>
          <a:lstStyle/>
          <a:p>
            <a:r>
              <a:rPr lang="en-ZA" sz="3600" dirty="0"/>
              <a:t>Nutrient redistribution</a:t>
            </a:r>
          </a:p>
        </p:txBody>
      </p:sp>
      <p:sp>
        <p:nvSpPr>
          <p:cNvPr id="2" name="TextBox 1">
            <a:extLst>
              <a:ext uri="{FF2B5EF4-FFF2-40B4-BE49-F238E27FC236}">
                <a16:creationId xmlns:a16="http://schemas.microsoft.com/office/drawing/2014/main" id="{16DE2589-2532-40A5-B3AC-A14EA87D38DE}"/>
              </a:ext>
            </a:extLst>
          </p:cNvPr>
          <p:cNvSpPr txBox="1"/>
          <p:nvPr/>
        </p:nvSpPr>
        <p:spPr>
          <a:xfrm>
            <a:off x="642026" y="5885234"/>
            <a:ext cx="5651770" cy="646331"/>
          </a:xfrm>
          <a:prstGeom prst="rect">
            <a:avLst/>
          </a:prstGeom>
          <a:noFill/>
        </p:spPr>
        <p:txBody>
          <a:bodyPr wrap="square" rtlCol="0">
            <a:spAutoFit/>
          </a:bodyPr>
          <a:lstStyle/>
          <a:p>
            <a:r>
              <a:rPr lang="en-US" dirty="0"/>
              <a:t>How is this natural process, supposedly hardwired, switched off in resurrection plants?</a:t>
            </a:r>
            <a:endParaRPr lang="en-ZA" dirty="0"/>
          </a:p>
        </p:txBody>
      </p:sp>
      <p:pic>
        <p:nvPicPr>
          <p:cNvPr id="3" name="Picture 2">
            <a:extLst>
              <a:ext uri="{FF2B5EF4-FFF2-40B4-BE49-F238E27FC236}">
                <a16:creationId xmlns:a16="http://schemas.microsoft.com/office/drawing/2014/main" id="{1B68064C-D2DD-43C9-A570-41F3C28F4135}"/>
              </a:ext>
            </a:extLst>
          </p:cNvPr>
          <p:cNvPicPr>
            <a:picLocks noChangeAspect="1"/>
          </p:cNvPicPr>
          <p:nvPr/>
        </p:nvPicPr>
        <p:blipFill>
          <a:blip r:embed="rId4"/>
          <a:stretch>
            <a:fillRect/>
          </a:stretch>
        </p:blipFill>
        <p:spPr>
          <a:xfrm>
            <a:off x="216773" y="144723"/>
            <a:ext cx="4923212" cy="2036345"/>
          </a:xfrm>
          <a:prstGeom prst="rect">
            <a:avLst/>
          </a:prstGeom>
        </p:spPr>
      </p:pic>
      <p:sp>
        <p:nvSpPr>
          <p:cNvPr id="9" name="TextBox 8">
            <a:extLst>
              <a:ext uri="{FF2B5EF4-FFF2-40B4-BE49-F238E27FC236}">
                <a16:creationId xmlns:a16="http://schemas.microsoft.com/office/drawing/2014/main" id="{136186A1-8983-4473-B2BC-12108299B643}"/>
              </a:ext>
            </a:extLst>
          </p:cNvPr>
          <p:cNvSpPr txBox="1"/>
          <p:nvPr/>
        </p:nvSpPr>
        <p:spPr>
          <a:xfrm>
            <a:off x="5251085" y="336248"/>
            <a:ext cx="1988609" cy="646331"/>
          </a:xfrm>
          <a:prstGeom prst="rect">
            <a:avLst/>
          </a:prstGeom>
          <a:noFill/>
        </p:spPr>
        <p:txBody>
          <a:bodyPr wrap="square" rtlCol="0">
            <a:spAutoFit/>
          </a:bodyPr>
          <a:lstStyle/>
          <a:p>
            <a:r>
              <a:rPr lang="en-ZA" sz="3600" dirty="0"/>
              <a:t>Aging</a:t>
            </a:r>
          </a:p>
        </p:txBody>
      </p:sp>
    </p:spTree>
    <p:extLst>
      <p:ext uri="{BB962C8B-B14F-4D97-AF65-F5344CB8AC3E}">
        <p14:creationId xmlns:p14="http://schemas.microsoft.com/office/powerpoint/2010/main" val="3451356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90115-8443-4036-9341-D4F3C4526079}"/>
              </a:ext>
            </a:extLst>
          </p:cNvPr>
          <p:cNvSpPr txBox="1"/>
          <p:nvPr/>
        </p:nvSpPr>
        <p:spPr>
          <a:xfrm>
            <a:off x="2701164" y="5393400"/>
            <a:ext cx="6789672" cy="1323439"/>
          </a:xfrm>
          <a:prstGeom prst="rect">
            <a:avLst/>
          </a:prstGeom>
          <a:noFill/>
        </p:spPr>
        <p:txBody>
          <a:bodyPr wrap="square" rtlCol="0">
            <a:spAutoFit/>
          </a:bodyPr>
          <a:lstStyle/>
          <a:p>
            <a:pPr algn="ctr"/>
            <a:r>
              <a:rPr lang="en-US" sz="2000" dirty="0"/>
              <a:t>We know a lot about how it is able to survive desiccation, but </a:t>
            </a:r>
            <a:r>
              <a:rPr lang="en-US" sz="2000" b="1" dirty="0"/>
              <a:t>how does </a:t>
            </a:r>
            <a:r>
              <a:rPr lang="en-US" sz="2000" b="1" i="1" dirty="0"/>
              <a:t>X.schlechteri </a:t>
            </a:r>
            <a:r>
              <a:rPr lang="en-US" sz="2000" b="1" dirty="0"/>
              <a:t>prevent expression of genes related to programmed cell death?</a:t>
            </a:r>
          </a:p>
          <a:p>
            <a:endParaRPr lang="en-ZA" sz="2000" b="1" dirty="0"/>
          </a:p>
        </p:txBody>
      </p:sp>
      <p:pic>
        <p:nvPicPr>
          <p:cNvPr id="5" name="Picture 4">
            <a:extLst>
              <a:ext uri="{FF2B5EF4-FFF2-40B4-BE49-F238E27FC236}">
                <a16:creationId xmlns:a16="http://schemas.microsoft.com/office/drawing/2014/main" id="{51FCC38C-CD2E-4967-9DCE-7C1423BF6DB5}"/>
              </a:ext>
            </a:extLst>
          </p:cNvPr>
          <p:cNvPicPr>
            <a:picLocks noChangeAspect="1"/>
          </p:cNvPicPr>
          <p:nvPr/>
        </p:nvPicPr>
        <p:blipFill rotWithShape="1">
          <a:blip r:embed="rId3">
            <a:extLst>
              <a:ext uri="{28A0092B-C50C-407E-A947-70E740481C1C}">
                <a14:useLocalDpi xmlns:a14="http://schemas.microsoft.com/office/drawing/2010/main" val="0"/>
              </a:ext>
            </a:extLst>
          </a:blip>
          <a:srcRect l="12347" t="601" r="3832" b="68985"/>
          <a:stretch/>
        </p:blipFill>
        <p:spPr>
          <a:xfrm>
            <a:off x="0" y="1786296"/>
            <a:ext cx="12192000" cy="2563151"/>
          </a:xfrm>
          <a:prstGeom prst="rect">
            <a:avLst/>
          </a:prstGeom>
        </p:spPr>
      </p:pic>
      <p:sp>
        <p:nvSpPr>
          <p:cNvPr id="6" name="Rectangle 5">
            <a:extLst>
              <a:ext uri="{FF2B5EF4-FFF2-40B4-BE49-F238E27FC236}">
                <a16:creationId xmlns:a16="http://schemas.microsoft.com/office/drawing/2014/main" id="{3ECF1B06-73EE-4C8B-80DE-A682B6C2E692}"/>
              </a:ext>
            </a:extLst>
          </p:cNvPr>
          <p:cNvSpPr/>
          <p:nvPr/>
        </p:nvSpPr>
        <p:spPr>
          <a:xfrm>
            <a:off x="73787" y="3988606"/>
            <a:ext cx="984738" cy="228600"/>
          </a:xfrm>
          <a:prstGeom prst="rect">
            <a:avLst/>
          </a:prstGeom>
          <a:solidFill>
            <a:srgbClr val="FAF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A6234FBB-1B66-41F6-9EB4-13AC31279525}"/>
              </a:ext>
            </a:extLst>
          </p:cNvPr>
          <p:cNvSpPr txBox="1"/>
          <p:nvPr/>
        </p:nvSpPr>
        <p:spPr>
          <a:xfrm>
            <a:off x="316523" y="922732"/>
            <a:ext cx="11558954" cy="1015663"/>
          </a:xfrm>
          <a:prstGeom prst="rect">
            <a:avLst/>
          </a:prstGeom>
          <a:noFill/>
        </p:spPr>
        <p:txBody>
          <a:bodyPr wrap="square" rtlCol="0">
            <a:spAutoFit/>
          </a:bodyPr>
          <a:lstStyle/>
          <a:p>
            <a:pPr algn="ctr"/>
            <a:r>
              <a:rPr lang="en-US" sz="2000" b="1" i="1" dirty="0"/>
              <a:t>Xerophyta schlechteri</a:t>
            </a:r>
            <a:r>
              <a:rPr lang="en-US" sz="2000" b="1" dirty="0"/>
              <a:t>: a monocotyledonous resurrection plant and model for understanding improved drought tolerance in cereals. </a:t>
            </a:r>
            <a:endParaRPr lang="en-US" sz="2000" b="1" i="1" dirty="0"/>
          </a:p>
          <a:p>
            <a:endParaRPr lang="en-ZA" sz="2000" b="1" dirty="0"/>
          </a:p>
        </p:txBody>
      </p:sp>
    </p:spTree>
    <p:extLst>
      <p:ext uri="{BB962C8B-B14F-4D97-AF65-F5344CB8AC3E}">
        <p14:creationId xmlns:p14="http://schemas.microsoft.com/office/powerpoint/2010/main" val="379597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A967C2-1FC8-4D95-B8B0-A26D072FD4C2}"/>
              </a:ext>
            </a:extLst>
          </p:cNvPr>
          <p:cNvSpPr txBox="1"/>
          <p:nvPr/>
        </p:nvSpPr>
        <p:spPr>
          <a:xfrm>
            <a:off x="984768" y="999603"/>
            <a:ext cx="10372198" cy="1569660"/>
          </a:xfrm>
          <a:prstGeom prst="rect">
            <a:avLst/>
          </a:prstGeom>
          <a:noFill/>
        </p:spPr>
        <p:txBody>
          <a:bodyPr wrap="none" rtlCol="0">
            <a:spAutoFit/>
          </a:bodyPr>
          <a:lstStyle/>
          <a:p>
            <a:r>
              <a:rPr lang="en-US" sz="3200" dirty="0"/>
              <a:t>Research Questions:</a:t>
            </a:r>
          </a:p>
          <a:p>
            <a:pPr marL="342900" indent="-342900">
              <a:buAutoNum type="arabicPeriod"/>
            </a:pPr>
            <a:r>
              <a:rPr lang="en-US" sz="3200" dirty="0"/>
              <a:t>When during drying are senescence processes initiated?</a:t>
            </a:r>
          </a:p>
          <a:p>
            <a:r>
              <a:rPr lang="en-US" sz="3200" dirty="0"/>
              <a:t>2. How is this process regulated on the gene expression level?</a:t>
            </a:r>
          </a:p>
        </p:txBody>
      </p:sp>
    </p:spTree>
    <p:extLst>
      <p:ext uri="{BB962C8B-B14F-4D97-AF65-F5344CB8AC3E}">
        <p14:creationId xmlns:p14="http://schemas.microsoft.com/office/powerpoint/2010/main" val="422800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AFFF14-ADCC-4128-A76A-B5D1BEF05097}"/>
              </a:ext>
            </a:extLst>
          </p:cNvPr>
          <p:cNvPicPr>
            <a:picLocks noChangeAspect="1"/>
          </p:cNvPicPr>
          <p:nvPr/>
        </p:nvPicPr>
        <p:blipFill>
          <a:blip r:embed="rId3"/>
          <a:stretch>
            <a:fillRect/>
          </a:stretch>
        </p:blipFill>
        <p:spPr>
          <a:xfrm>
            <a:off x="1836196" y="3403095"/>
            <a:ext cx="2701535" cy="2914656"/>
          </a:xfrm>
          <a:prstGeom prst="rect">
            <a:avLst/>
          </a:prstGeom>
        </p:spPr>
      </p:pic>
      <p:pic>
        <p:nvPicPr>
          <p:cNvPr id="2" name="Picture 1">
            <a:extLst>
              <a:ext uri="{FF2B5EF4-FFF2-40B4-BE49-F238E27FC236}">
                <a16:creationId xmlns:a16="http://schemas.microsoft.com/office/drawing/2014/main" id="{275EC7C0-ED75-4E5D-A202-7D1F4889545B}"/>
              </a:ext>
            </a:extLst>
          </p:cNvPr>
          <p:cNvPicPr>
            <a:picLocks noChangeAspect="1"/>
          </p:cNvPicPr>
          <p:nvPr/>
        </p:nvPicPr>
        <p:blipFill rotWithShape="1">
          <a:blip r:embed="rId4">
            <a:extLst>
              <a:ext uri="{28A0092B-C50C-407E-A947-70E740481C1C}">
                <a14:useLocalDpi xmlns:a14="http://schemas.microsoft.com/office/drawing/2010/main" val="0"/>
              </a:ext>
            </a:extLst>
          </a:blip>
          <a:srcRect l="-1" r="-30047" b="70190"/>
          <a:stretch/>
        </p:blipFill>
        <p:spPr>
          <a:xfrm rot="13944247">
            <a:off x="8782298" y="993329"/>
            <a:ext cx="558883" cy="1074872"/>
          </a:xfrm>
          <a:prstGeom prst="rect">
            <a:avLst/>
          </a:prstGeom>
        </p:spPr>
      </p:pic>
      <p:grpSp>
        <p:nvGrpSpPr>
          <p:cNvPr id="3" name="Group 2">
            <a:extLst>
              <a:ext uri="{FF2B5EF4-FFF2-40B4-BE49-F238E27FC236}">
                <a16:creationId xmlns:a16="http://schemas.microsoft.com/office/drawing/2014/main" id="{A711463E-AA8A-4587-A8AC-A5169D1519D9}"/>
              </a:ext>
            </a:extLst>
          </p:cNvPr>
          <p:cNvGrpSpPr/>
          <p:nvPr/>
        </p:nvGrpSpPr>
        <p:grpSpPr>
          <a:xfrm rot="1682506">
            <a:off x="1007821" y="321270"/>
            <a:ext cx="1812496" cy="4700307"/>
            <a:chOff x="3982556" y="242945"/>
            <a:chExt cx="2814251" cy="5943600"/>
          </a:xfrm>
        </p:grpSpPr>
        <p:pic>
          <p:nvPicPr>
            <p:cNvPr id="4" name="Picture 6" descr="Image result for scissors clipart png">
              <a:extLst>
                <a:ext uri="{FF2B5EF4-FFF2-40B4-BE49-F238E27FC236}">
                  <a16:creationId xmlns:a16="http://schemas.microsoft.com/office/drawing/2014/main" id="{053788E4-DBE2-44DE-B0EB-B5AC161AB8C2}"/>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2540843">
              <a:off x="6045753" y="2480888"/>
              <a:ext cx="751054" cy="5366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scissors clipart png">
              <a:extLst>
                <a:ext uri="{FF2B5EF4-FFF2-40B4-BE49-F238E27FC236}">
                  <a16:creationId xmlns:a16="http://schemas.microsoft.com/office/drawing/2014/main" id="{F207A8BC-5C90-4CD1-87B3-4977AEB834D2}"/>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2540843">
              <a:off x="5691553" y="4754615"/>
              <a:ext cx="751054" cy="5366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60284BD-C3F9-4708-9CA7-12E012477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744763" y="242945"/>
              <a:ext cx="708394" cy="5943600"/>
            </a:xfrm>
            <a:prstGeom prst="rect">
              <a:avLst/>
            </a:prstGeom>
          </p:spPr>
        </p:pic>
        <p:cxnSp>
          <p:nvCxnSpPr>
            <p:cNvPr id="7" name="Straight Connector 6">
              <a:extLst>
                <a:ext uri="{FF2B5EF4-FFF2-40B4-BE49-F238E27FC236}">
                  <a16:creationId xmlns:a16="http://schemas.microsoft.com/office/drawing/2014/main" id="{2061BB9C-2563-4DB9-A141-A2041196BFAC}"/>
                </a:ext>
              </a:extLst>
            </p:cNvPr>
            <p:cNvCxnSpPr/>
            <p:nvPr/>
          </p:nvCxnSpPr>
          <p:spPr>
            <a:xfrm>
              <a:off x="4835938" y="2632951"/>
              <a:ext cx="1050590"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259843E-90E8-4BA6-BA65-21BEDC1B125D}"/>
                </a:ext>
              </a:extLst>
            </p:cNvPr>
            <p:cNvCxnSpPr/>
            <p:nvPr/>
          </p:nvCxnSpPr>
          <p:spPr>
            <a:xfrm>
              <a:off x="4789246" y="3214745"/>
              <a:ext cx="1050590"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Picture 6" descr="Image result for scissors clipart png">
              <a:extLst>
                <a:ext uri="{FF2B5EF4-FFF2-40B4-BE49-F238E27FC236}">
                  <a16:creationId xmlns:a16="http://schemas.microsoft.com/office/drawing/2014/main" id="{9E7BB853-4D70-43B9-B035-06606F60A5F8}"/>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603499">
              <a:off x="3982556" y="3071091"/>
              <a:ext cx="751054" cy="53668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5230669-474C-4AA4-8FD8-8DC3E53B598E}"/>
                </a:ext>
              </a:extLst>
            </p:cNvPr>
            <p:cNvCxnSpPr/>
            <p:nvPr/>
          </p:nvCxnSpPr>
          <p:spPr>
            <a:xfrm>
              <a:off x="4589390" y="4768307"/>
              <a:ext cx="1050590"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C58DF91F-0152-495C-AAE6-E047D30C25D6}"/>
              </a:ext>
            </a:extLst>
          </p:cNvPr>
          <p:cNvPicPr>
            <a:picLocks noChangeAspect="1"/>
          </p:cNvPicPr>
          <p:nvPr/>
        </p:nvPicPr>
        <p:blipFill rotWithShape="1">
          <a:blip r:embed="rId4">
            <a:extLst>
              <a:ext uri="{28A0092B-C50C-407E-A947-70E740481C1C}">
                <a14:useLocalDpi xmlns:a14="http://schemas.microsoft.com/office/drawing/2010/main" val="0"/>
              </a:ext>
            </a:extLst>
          </a:blip>
          <a:srcRect l="-50548" t="64738"/>
          <a:stretch/>
        </p:blipFill>
        <p:spPr>
          <a:xfrm rot="13282851">
            <a:off x="8139462" y="313765"/>
            <a:ext cx="780976" cy="1534766"/>
          </a:xfrm>
          <a:prstGeom prst="rect">
            <a:avLst/>
          </a:prstGeom>
        </p:spPr>
      </p:pic>
      <p:sp>
        <p:nvSpPr>
          <p:cNvPr id="17" name="TextBox 16">
            <a:extLst>
              <a:ext uri="{FF2B5EF4-FFF2-40B4-BE49-F238E27FC236}">
                <a16:creationId xmlns:a16="http://schemas.microsoft.com/office/drawing/2014/main" id="{D9CE816D-08BA-4AFC-8D0B-A75910BD0B6A}"/>
              </a:ext>
            </a:extLst>
          </p:cNvPr>
          <p:cNvSpPr txBox="1"/>
          <p:nvPr/>
        </p:nvSpPr>
        <p:spPr>
          <a:xfrm>
            <a:off x="252742" y="280876"/>
            <a:ext cx="2577553" cy="1231106"/>
          </a:xfrm>
          <a:prstGeom prst="rect">
            <a:avLst/>
          </a:prstGeom>
          <a:noFill/>
        </p:spPr>
        <p:txBody>
          <a:bodyPr wrap="square" rtlCol="0">
            <a:spAutoFit/>
          </a:bodyPr>
          <a:lstStyle/>
          <a:p>
            <a:r>
              <a:rPr lang="en-US" sz="2000" b="1" dirty="0"/>
              <a:t>Experimental design</a:t>
            </a:r>
            <a:endParaRPr lang="en-US" sz="2000" dirty="0"/>
          </a:p>
          <a:p>
            <a:pPr marL="285750" indent="-285750">
              <a:buFont typeface="Arial" panose="020B0604020202020204" pitchFamily="34" charset="0"/>
              <a:buChar char="•"/>
            </a:pPr>
            <a:endParaRPr lang="en-US" dirty="0"/>
          </a:p>
          <a:p>
            <a:endParaRPr lang="en-ZA" dirty="0"/>
          </a:p>
          <a:p>
            <a:endParaRPr lang="en-ZA" dirty="0"/>
          </a:p>
        </p:txBody>
      </p:sp>
      <p:pic>
        <p:nvPicPr>
          <p:cNvPr id="1026" name="Picture 2" descr="Image result for eppendorf tube">
            <a:extLst>
              <a:ext uri="{FF2B5EF4-FFF2-40B4-BE49-F238E27FC236}">
                <a16:creationId xmlns:a16="http://schemas.microsoft.com/office/drawing/2014/main" id="{0BE45AF6-4770-4C56-A6BB-5DB2A1F892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6176" y="3367718"/>
            <a:ext cx="2185669" cy="24291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1801A6B-F2EA-4113-92DF-E507AA278BA0}"/>
              </a:ext>
            </a:extLst>
          </p:cNvPr>
          <p:cNvPicPr>
            <a:picLocks noChangeAspect="1"/>
          </p:cNvPicPr>
          <p:nvPr/>
        </p:nvPicPr>
        <p:blipFill rotWithShape="1">
          <a:blip r:embed="rId7"/>
          <a:srcRect l="23556"/>
          <a:stretch/>
        </p:blipFill>
        <p:spPr>
          <a:xfrm>
            <a:off x="8899468" y="3040221"/>
            <a:ext cx="2701535" cy="2352070"/>
          </a:xfrm>
          <a:prstGeom prst="rect">
            <a:avLst/>
          </a:prstGeom>
        </p:spPr>
      </p:pic>
      <p:sp>
        <p:nvSpPr>
          <p:cNvPr id="14" name="TextBox 13">
            <a:extLst>
              <a:ext uri="{FF2B5EF4-FFF2-40B4-BE49-F238E27FC236}">
                <a16:creationId xmlns:a16="http://schemas.microsoft.com/office/drawing/2014/main" id="{B1E448D7-5233-4C91-8E30-B5CFF75EB3DC}"/>
              </a:ext>
            </a:extLst>
          </p:cNvPr>
          <p:cNvSpPr txBox="1"/>
          <p:nvPr/>
        </p:nvSpPr>
        <p:spPr>
          <a:xfrm>
            <a:off x="3502298" y="611054"/>
            <a:ext cx="3161673" cy="923330"/>
          </a:xfrm>
          <a:prstGeom prst="rect">
            <a:avLst/>
          </a:prstGeom>
          <a:noFill/>
        </p:spPr>
        <p:txBody>
          <a:bodyPr wrap="square" rtlCol="0">
            <a:spAutoFit/>
          </a:bodyPr>
          <a:lstStyle/>
          <a:p>
            <a:r>
              <a:rPr lang="en-US" dirty="0"/>
              <a:t>Withhold water and sample for RNA and water content – store tissue at -80°C</a:t>
            </a:r>
            <a:endParaRPr lang="en-ZA" dirty="0"/>
          </a:p>
        </p:txBody>
      </p:sp>
      <p:sp>
        <p:nvSpPr>
          <p:cNvPr id="15" name="TextBox 14">
            <a:extLst>
              <a:ext uri="{FF2B5EF4-FFF2-40B4-BE49-F238E27FC236}">
                <a16:creationId xmlns:a16="http://schemas.microsoft.com/office/drawing/2014/main" id="{B70EEF22-8321-466A-A668-770056A432AA}"/>
              </a:ext>
            </a:extLst>
          </p:cNvPr>
          <p:cNvSpPr txBox="1"/>
          <p:nvPr/>
        </p:nvSpPr>
        <p:spPr>
          <a:xfrm>
            <a:off x="9751636" y="540249"/>
            <a:ext cx="2257484" cy="923330"/>
          </a:xfrm>
          <a:prstGeom prst="rect">
            <a:avLst/>
          </a:prstGeom>
          <a:noFill/>
        </p:spPr>
        <p:txBody>
          <a:bodyPr wrap="square" rtlCol="0">
            <a:spAutoFit/>
          </a:bodyPr>
          <a:lstStyle/>
          <a:p>
            <a:r>
              <a:rPr lang="en-US" dirty="0"/>
              <a:t>Dissect tissue from sampling points of interest</a:t>
            </a:r>
            <a:endParaRPr lang="en-ZA" dirty="0"/>
          </a:p>
        </p:txBody>
      </p:sp>
      <p:sp>
        <p:nvSpPr>
          <p:cNvPr id="19" name="TextBox 18">
            <a:extLst>
              <a:ext uri="{FF2B5EF4-FFF2-40B4-BE49-F238E27FC236}">
                <a16:creationId xmlns:a16="http://schemas.microsoft.com/office/drawing/2014/main" id="{608393A4-4150-402D-81FB-2ED2EE0C6BE6}"/>
              </a:ext>
            </a:extLst>
          </p:cNvPr>
          <p:cNvSpPr txBox="1"/>
          <p:nvPr/>
        </p:nvSpPr>
        <p:spPr>
          <a:xfrm>
            <a:off x="9230126" y="5534615"/>
            <a:ext cx="2622239" cy="369332"/>
          </a:xfrm>
          <a:prstGeom prst="rect">
            <a:avLst/>
          </a:prstGeom>
          <a:noFill/>
        </p:spPr>
        <p:txBody>
          <a:bodyPr wrap="square" rtlCol="0">
            <a:spAutoFit/>
          </a:bodyPr>
          <a:lstStyle/>
          <a:p>
            <a:r>
              <a:rPr lang="en-US" dirty="0"/>
              <a:t>Grind in liquid Nitrogen</a:t>
            </a:r>
            <a:endParaRPr lang="en-ZA" dirty="0"/>
          </a:p>
        </p:txBody>
      </p:sp>
      <p:sp>
        <p:nvSpPr>
          <p:cNvPr id="20" name="TextBox 19">
            <a:extLst>
              <a:ext uri="{FF2B5EF4-FFF2-40B4-BE49-F238E27FC236}">
                <a16:creationId xmlns:a16="http://schemas.microsoft.com/office/drawing/2014/main" id="{47E5A98E-E7F3-4B43-875B-4DB606440CEB}"/>
              </a:ext>
            </a:extLst>
          </p:cNvPr>
          <p:cNvSpPr txBox="1"/>
          <p:nvPr/>
        </p:nvSpPr>
        <p:spPr>
          <a:xfrm>
            <a:off x="5600654" y="5732026"/>
            <a:ext cx="2622239" cy="369332"/>
          </a:xfrm>
          <a:prstGeom prst="rect">
            <a:avLst/>
          </a:prstGeom>
          <a:noFill/>
        </p:spPr>
        <p:txBody>
          <a:bodyPr wrap="square" rtlCol="0">
            <a:spAutoFit/>
          </a:bodyPr>
          <a:lstStyle/>
          <a:p>
            <a:r>
              <a:rPr lang="en-US" dirty="0"/>
              <a:t>Extract in </a:t>
            </a:r>
            <a:r>
              <a:rPr lang="en-US" dirty="0" err="1"/>
              <a:t>Trizol</a:t>
            </a:r>
            <a:endParaRPr lang="en-ZA" dirty="0"/>
          </a:p>
        </p:txBody>
      </p:sp>
      <p:sp>
        <p:nvSpPr>
          <p:cNvPr id="21" name="TextBox 20">
            <a:extLst>
              <a:ext uri="{FF2B5EF4-FFF2-40B4-BE49-F238E27FC236}">
                <a16:creationId xmlns:a16="http://schemas.microsoft.com/office/drawing/2014/main" id="{83844676-CB84-48CD-9913-91EDB0A5B76F}"/>
              </a:ext>
            </a:extLst>
          </p:cNvPr>
          <p:cNvSpPr txBox="1"/>
          <p:nvPr/>
        </p:nvSpPr>
        <p:spPr>
          <a:xfrm>
            <a:off x="1703322" y="6198273"/>
            <a:ext cx="3161673" cy="369332"/>
          </a:xfrm>
          <a:prstGeom prst="rect">
            <a:avLst/>
          </a:prstGeom>
          <a:noFill/>
        </p:spPr>
        <p:txBody>
          <a:bodyPr wrap="square" rtlCol="0">
            <a:spAutoFit/>
          </a:bodyPr>
          <a:lstStyle/>
          <a:p>
            <a:r>
              <a:rPr lang="en-US" dirty="0"/>
              <a:t>Centrifuge to phase separate</a:t>
            </a:r>
            <a:endParaRPr lang="en-ZA" dirty="0"/>
          </a:p>
        </p:txBody>
      </p:sp>
    </p:spTree>
    <p:extLst>
      <p:ext uri="{BB962C8B-B14F-4D97-AF65-F5344CB8AC3E}">
        <p14:creationId xmlns:p14="http://schemas.microsoft.com/office/powerpoint/2010/main" val="142689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CBE618-537F-4A77-B928-AC99C94B847B}"/>
              </a:ext>
            </a:extLst>
          </p:cNvPr>
          <p:cNvPicPr>
            <a:picLocks noChangeAspect="1"/>
          </p:cNvPicPr>
          <p:nvPr/>
        </p:nvPicPr>
        <p:blipFill>
          <a:blip r:embed="rId2"/>
          <a:stretch>
            <a:fillRect/>
          </a:stretch>
        </p:blipFill>
        <p:spPr>
          <a:xfrm>
            <a:off x="324478" y="269421"/>
            <a:ext cx="4297512" cy="3323409"/>
          </a:xfrm>
          <a:prstGeom prst="rect">
            <a:avLst/>
          </a:prstGeom>
        </p:spPr>
      </p:pic>
      <p:sp>
        <p:nvSpPr>
          <p:cNvPr id="3" name="Oval 2">
            <a:extLst>
              <a:ext uri="{FF2B5EF4-FFF2-40B4-BE49-F238E27FC236}">
                <a16:creationId xmlns:a16="http://schemas.microsoft.com/office/drawing/2014/main" id="{1EFCC073-73BF-4601-A0B4-2B575FE8419F}"/>
              </a:ext>
            </a:extLst>
          </p:cNvPr>
          <p:cNvSpPr/>
          <p:nvPr/>
        </p:nvSpPr>
        <p:spPr>
          <a:xfrm>
            <a:off x="3448504" y="1323702"/>
            <a:ext cx="621271" cy="60742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84621B83-E190-4102-B645-7AAA73FA4A2B}"/>
              </a:ext>
            </a:extLst>
          </p:cNvPr>
          <p:cNvSpPr txBox="1"/>
          <p:nvPr/>
        </p:nvSpPr>
        <p:spPr>
          <a:xfrm>
            <a:off x="4956977" y="434117"/>
            <a:ext cx="6815320" cy="2585323"/>
          </a:xfrm>
          <a:prstGeom prst="rect">
            <a:avLst/>
          </a:prstGeom>
          <a:noFill/>
        </p:spPr>
        <p:txBody>
          <a:bodyPr wrap="square" rtlCol="0">
            <a:spAutoFit/>
          </a:bodyPr>
          <a:lstStyle/>
          <a:p>
            <a:r>
              <a:rPr lang="en-US" b="1" dirty="0"/>
              <a:t>RNA-Seq data: </a:t>
            </a:r>
            <a:r>
              <a:rPr lang="en-US" dirty="0"/>
              <a:t>TPM (transcripts per million) values are compared. This is the number of transcripts that map to a gene, divided by the length of the gene and normalized to a scaling factor (specific to the sequencing run). </a:t>
            </a:r>
          </a:p>
          <a:p>
            <a:endParaRPr lang="en-US" dirty="0"/>
          </a:p>
          <a:p>
            <a:r>
              <a:rPr lang="en-US" b="1" dirty="0"/>
              <a:t>Differential expression: </a:t>
            </a:r>
            <a:r>
              <a:rPr lang="en-US" dirty="0"/>
              <a:t>When genes are significantly differentially accumulated/diminished in one condition compared to another (Fisher’s Exact test, </a:t>
            </a:r>
            <a:r>
              <a:rPr lang="en-US" dirty="0" err="1"/>
              <a:t>corr</a:t>
            </a:r>
            <a:r>
              <a:rPr lang="en-US" dirty="0"/>
              <a:t> </a:t>
            </a:r>
            <a:r>
              <a:rPr lang="en-US" dirty="0" err="1"/>
              <a:t>pval</a:t>
            </a:r>
            <a:r>
              <a:rPr lang="en-US" dirty="0"/>
              <a:t> &lt; 0.05), expressed as log2 foldchange. </a:t>
            </a:r>
          </a:p>
          <a:p>
            <a:endParaRPr lang="en-ZA" dirty="0"/>
          </a:p>
        </p:txBody>
      </p:sp>
      <p:grpSp>
        <p:nvGrpSpPr>
          <p:cNvPr id="37" name="Group 36">
            <a:extLst>
              <a:ext uri="{FF2B5EF4-FFF2-40B4-BE49-F238E27FC236}">
                <a16:creationId xmlns:a16="http://schemas.microsoft.com/office/drawing/2014/main" id="{44B21DC8-CEC0-4AB5-B6BB-804B4F38FE17}"/>
              </a:ext>
            </a:extLst>
          </p:cNvPr>
          <p:cNvGrpSpPr/>
          <p:nvPr/>
        </p:nvGrpSpPr>
        <p:grpSpPr>
          <a:xfrm>
            <a:off x="5103415" y="3383109"/>
            <a:ext cx="6522443" cy="2959354"/>
            <a:chOff x="4573112" y="3592830"/>
            <a:chExt cx="6522443" cy="2959354"/>
          </a:xfrm>
        </p:grpSpPr>
        <p:sp>
          <p:nvSpPr>
            <p:cNvPr id="5" name="Rectangle 4">
              <a:extLst>
                <a:ext uri="{FF2B5EF4-FFF2-40B4-BE49-F238E27FC236}">
                  <a16:creationId xmlns:a16="http://schemas.microsoft.com/office/drawing/2014/main" id="{B5E72889-64FD-4DB5-B4A0-4709FE50F6F7}"/>
                </a:ext>
              </a:extLst>
            </p:cNvPr>
            <p:cNvSpPr/>
            <p:nvPr/>
          </p:nvSpPr>
          <p:spPr>
            <a:xfrm>
              <a:off x="4601221" y="3592830"/>
              <a:ext cx="2415431" cy="347942"/>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7ACECBFA-B0D6-4A86-B457-88441143E8BD}"/>
                </a:ext>
              </a:extLst>
            </p:cNvPr>
            <p:cNvSpPr/>
            <p:nvPr/>
          </p:nvSpPr>
          <p:spPr>
            <a:xfrm>
              <a:off x="7095447" y="3592830"/>
              <a:ext cx="1342034" cy="347942"/>
            </a:xfrm>
            <a:prstGeom prst="rect">
              <a:avLst/>
            </a:prstGeom>
            <a:solidFill>
              <a:schemeClr val="accent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11">
              <a:extLst>
                <a:ext uri="{FF2B5EF4-FFF2-40B4-BE49-F238E27FC236}">
                  <a16:creationId xmlns:a16="http://schemas.microsoft.com/office/drawing/2014/main" id="{BCA2C874-9925-44C3-855D-D08ACA98F5DA}"/>
                </a:ext>
              </a:extLst>
            </p:cNvPr>
            <p:cNvSpPr/>
            <p:nvPr/>
          </p:nvSpPr>
          <p:spPr>
            <a:xfrm>
              <a:off x="8516276" y="3592830"/>
              <a:ext cx="1694646" cy="347942"/>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13">
              <a:extLst>
                <a:ext uri="{FF2B5EF4-FFF2-40B4-BE49-F238E27FC236}">
                  <a16:creationId xmlns:a16="http://schemas.microsoft.com/office/drawing/2014/main" id="{2FAD7A3D-4853-4BD1-9A1C-B6DD7F438FB2}"/>
                </a:ext>
              </a:extLst>
            </p:cNvPr>
            <p:cNvSpPr/>
            <p:nvPr/>
          </p:nvSpPr>
          <p:spPr>
            <a:xfrm>
              <a:off x="4573112" y="4299154"/>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14">
              <a:extLst>
                <a:ext uri="{FF2B5EF4-FFF2-40B4-BE49-F238E27FC236}">
                  <a16:creationId xmlns:a16="http://schemas.microsoft.com/office/drawing/2014/main" id="{00365CA6-ADD7-4487-9341-2B9BE1EA042A}"/>
                </a:ext>
              </a:extLst>
            </p:cNvPr>
            <p:cNvSpPr/>
            <p:nvPr/>
          </p:nvSpPr>
          <p:spPr>
            <a:xfrm>
              <a:off x="5225825" y="4556631"/>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15">
              <a:extLst>
                <a:ext uri="{FF2B5EF4-FFF2-40B4-BE49-F238E27FC236}">
                  <a16:creationId xmlns:a16="http://schemas.microsoft.com/office/drawing/2014/main" id="{FC4956AB-06ED-4B58-A078-DF21FE2462E2}"/>
                </a:ext>
              </a:extLst>
            </p:cNvPr>
            <p:cNvSpPr/>
            <p:nvPr/>
          </p:nvSpPr>
          <p:spPr>
            <a:xfrm>
              <a:off x="4777797" y="4814107"/>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ectangle 16">
              <a:extLst>
                <a:ext uri="{FF2B5EF4-FFF2-40B4-BE49-F238E27FC236}">
                  <a16:creationId xmlns:a16="http://schemas.microsoft.com/office/drawing/2014/main" id="{45675981-CF1B-4BD0-ADC1-EDCE1B2F021F}"/>
                </a:ext>
              </a:extLst>
            </p:cNvPr>
            <p:cNvSpPr/>
            <p:nvPr/>
          </p:nvSpPr>
          <p:spPr>
            <a:xfrm>
              <a:off x="4777797" y="5471719"/>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ectangle 17">
              <a:extLst>
                <a:ext uri="{FF2B5EF4-FFF2-40B4-BE49-F238E27FC236}">
                  <a16:creationId xmlns:a16="http://schemas.microsoft.com/office/drawing/2014/main" id="{49B5B46E-EFC7-4902-A0FA-66B46F2CC34C}"/>
                </a:ext>
              </a:extLst>
            </p:cNvPr>
            <p:cNvSpPr/>
            <p:nvPr/>
          </p:nvSpPr>
          <p:spPr>
            <a:xfrm>
              <a:off x="5588810" y="5029833"/>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ectangle 18">
              <a:extLst>
                <a:ext uri="{FF2B5EF4-FFF2-40B4-BE49-F238E27FC236}">
                  <a16:creationId xmlns:a16="http://schemas.microsoft.com/office/drawing/2014/main" id="{C3C9F198-99AE-456E-96AA-892A23F6A9FE}"/>
                </a:ext>
              </a:extLst>
            </p:cNvPr>
            <p:cNvSpPr/>
            <p:nvPr/>
          </p:nvSpPr>
          <p:spPr>
            <a:xfrm>
              <a:off x="5770303" y="5287309"/>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ectangle 19">
              <a:extLst>
                <a:ext uri="{FF2B5EF4-FFF2-40B4-BE49-F238E27FC236}">
                  <a16:creationId xmlns:a16="http://schemas.microsoft.com/office/drawing/2014/main" id="{1F31E3FC-42CC-4A11-869D-E8469C1AFBD0}"/>
                </a:ext>
              </a:extLst>
            </p:cNvPr>
            <p:cNvSpPr/>
            <p:nvPr/>
          </p:nvSpPr>
          <p:spPr>
            <a:xfrm flipV="1">
              <a:off x="7095447" y="4311327"/>
              <a:ext cx="1342034" cy="73066"/>
            </a:xfrm>
            <a:prstGeom prst="rect">
              <a:avLst/>
            </a:prstGeom>
            <a:solidFill>
              <a:schemeClr val="accent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508F2F24-8383-4B9A-BD30-98205FA2DF82}"/>
                </a:ext>
              </a:extLst>
            </p:cNvPr>
            <p:cNvSpPr/>
            <p:nvPr/>
          </p:nvSpPr>
          <p:spPr>
            <a:xfrm flipV="1">
              <a:off x="7276940" y="4554887"/>
              <a:ext cx="1342034" cy="73066"/>
            </a:xfrm>
            <a:prstGeom prst="rect">
              <a:avLst/>
            </a:prstGeom>
            <a:solidFill>
              <a:schemeClr val="accent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Rectangle 21">
              <a:extLst>
                <a:ext uri="{FF2B5EF4-FFF2-40B4-BE49-F238E27FC236}">
                  <a16:creationId xmlns:a16="http://schemas.microsoft.com/office/drawing/2014/main" id="{20952FB7-B330-4CC9-80AF-4786155BA335}"/>
                </a:ext>
              </a:extLst>
            </p:cNvPr>
            <p:cNvSpPr/>
            <p:nvPr/>
          </p:nvSpPr>
          <p:spPr>
            <a:xfrm flipV="1">
              <a:off x="7016653" y="4798447"/>
              <a:ext cx="1342034" cy="73066"/>
            </a:xfrm>
            <a:prstGeom prst="rect">
              <a:avLst/>
            </a:prstGeom>
            <a:solidFill>
              <a:schemeClr val="accent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Rectangle 22">
              <a:extLst>
                <a:ext uri="{FF2B5EF4-FFF2-40B4-BE49-F238E27FC236}">
                  <a16:creationId xmlns:a16="http://schemas.microsoft.com/office/drawing/2014/main" id="{FC0E8CBD-61C8-49BF-8F12-4C1C75C65797}"/>
                </a:ext>
              </a:extLst>
            </p:cNvPr>
            <p:cNvSpPr/>
            <p:nvPr/>
          </p:nvSpPr>
          <p:spPr>
            <a:xfrm>
              <a:off x="8728882" y="4400057"/>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54E810D1-C761-4890-BD77-135F7A745AFD}"/>
                </a:ext>
              </a:extLst>
            </p:cNvPr>
            <p:cNvSpPr/>
            <p:nvPr/>
          </p:nvSpPr>
          <p:spPr>
            <a:xfrm>
              <a:off x="8910374" y="4643617"/>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C5BB9726-D2C1-4DC3-8C58-FB1BB1900B5C}"/>
                </a:ext>
              </a:extLst>
            </p:cNvPr>
            <p:cNvSpPr/>
            <p:nvPr/>
          </p:nvSpPr>
          <p:spPr>
            <a:xfrm>
              <a:off x="8709152" y="4871513"/>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Rectangle 25">
              <a:extLst>
                <a:ext uri="{FF2B5EF4-FFF2-40B4-BE49-F238E27FC236}">
                  <a16:creationId xmlns:a16="http://schemas.microsoft.com/office/drawing/2014/main" id="{4239E728-452B-4676-BA32-F12E928499D1}"/>
                </a:ext>
              </a:extLst>
            </p:cNvPr>
            <p:cNvSpPr/>
            <p:nvPr/>
          </p:nvSpPr>
          <p:spPr>
            <a:xfrm>
              <a:off x="9065940" y="5073333"/>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9E90274E-F30F-4F96-8B11-39E3090E1ED5}"/>
                </a:ext>
              </a:extLst>
            </p:cNvPr>
            <p:cNvSpPr/>
            <p:nvPr/>
          </p:nvSpPr>
          <p:spPr>
            <a:xfrm>
              <a:off x="8783635" y="5294269"/>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Rectangle 27">
              <a:extLst>
                <a:ext uri="{FF2B5EF4-FFF2-40B4-BE49-F238E27FC236}">
                  <a16:creationId xmlns:a16="http://schemas.microsoft.com/office/drawing/2014/main" id="{6935B0FF-5141-4AA4-B10B-1D5D4CDEB94F}"/>
                </a:ext>
              </a:extLst>
            </p:cNvPr>
            <p:cNvSpPr/>
            <p:nvPr/>
          </p:nvSpPr>
          <p:spPr>
            <a:xfrm>
              <a:off x="9350940" y="5499569"/>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ectangle 28">
              <a:extLst>
                <a:ext uri="{FF2B5EF4-FFF2-40B4-BE49-F238E27FC236}">
                  <a16:creationId xmlns:a16="http://schemas.microsoft.com/office/drawing/2014/main" id="{8C46E5B4-CDE2-48CD-8601-A60037E88A62}"/>
                </a:ext>
              </a:extLst>
            </p:cNvPr>
            <p:cNvSpPr/>
            <p:nvPr/>
          </p:nvSpPr>
          <p:spPr>
            <a:xfrm>
              <a:off x="8673867" y="5704868"/>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ectangle 29">
              <a:extLst>
                <a:ext uri="{FF2B5EF4-FFF2-40B4-BE49-F238E27FC236}">
                  <a16:creationId xmlns:a16="http://schemas.microsoft.com/office/drawing/2014/main" id="{F92BECEE-648F-4255-B35E-5805E50CC9B8}"/>
                </a:ext>
              </a:extLst>
            </p:cNvPr>
            <p:cNvSpPr/>
            <p:nvPr/>
          </p:nvSpPr>
          <p:spPr>
            <a:xfrm>
              <a:off x="9400909" y="5910168"/>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ectangle 30">
              <a:extLst>
                <a:ext uri="{FF2B5EF4-FFF2-40B4-BE49-F238E27FC236}">
                  <a16:creationId xmlns:a16="http://schemas.microsoft.com/office/drawing/2014/main" id="{DEAF98BF-499D-4DAD-A24A-D19AF6BDDFFE}"/>
                </a:ext>
              </a:extLst>
            </p:cNvPr>
            <p:cNvSpPr/>
            <p:nvPr/>
          </p:nvSpPr>
          <p:spPr>
            <a:xfrm>
              <a:off x="9053482" y="6145019"/>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ectangle 31">
              <a:extLst>
                <a:ext uri="{FF2B5EF4-FFF2-40B4-BE49-F238E27FC236}">
                  <a16:creationId xmlns:a16="http://schemas.microsoft.com/office/drawing/2014/main" id="{ED726DC7-DF74-45BA-A39E-DBD31D3C250C}"/>
                </a:ext>
              </a:extLst>
            </p:cNvPr>
            <p:cNvSpPr/>
            <p:nvPr/>
          </p:nvSpPr>
          <p:spPr>
            <a:xfrm>
              <a:off x="8910374" y="6479118"/>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4" name="TextBox 33">
            <a:extLst>
              <a:ext uri="{FF2B5EF4-FFF2-40B4-BE49-F238E27FC236}">
                <a16:creationId xmlns:a16="http://schemas.microsoft.com/office/drawing/2014/main" id="{3F090D5E-3C5D-43C1-926D-1CD8093F00A1}"/>
              </a:ext>
            </a:extLst>
          </p:cNvPr>
          <p:cNvSpPr txBox="1"/>
          <p:nvPr/>
        </p:nvSpPr>
        <p:spPr>
          <a:xfrm>
            <a:off x="3669268" y="3368639"/>
            <a:ext cx="1793966" cy="369332"/>
          </a:xfrm>
          <a:prstGeom prst="rect">
            <a:avLst/>
          </a:prstGeom>
          <a:noFill/>
        </p:spPr>
        <p:txBody>
          <a:bodyPr wrap="square" rtlCol="0">
            <a:spAutoFit/>
          </a:bodyPr>
          <a:lstStyle/>
          <a:p>
            <a:r>
              <a:rPr lang="en-US" dirty="0"/>
              <a:t>Genes</a:t>
            </a:r>
            <a:endParaRPr lang="en-ZA" dirty="0"/>
          </a:p>
        </p:txBody>
      </p:sp>
      <p:sp>
        <p:nvSpPr>
          <p:cNvPr id="35" name="TextBox 34">
            <a:extLst>
              <a:ext uri="{FF2B5EF4-FFF2-40B4-BE49-F238E27FC236}">
                <a16:creationId xmlns:a16="http://schemas.microsoft.com/office/drawing/2014/main" id="{6EADCEFC-33DB-41BE-BC42-4D8EBDE096BF}"/>
              </a:ext>
            </a:extLst>
          </p:cNvPr>
          <p:cNvSpPr txBox="1"/>
          <p:nvPr/>
        </p:nvSpPr>
        <p:spPr>
          <a:xfrm>
            <a:off x="1592921" y="4640919"/>
            <a:ext cx="2973330" cy="369332"/>
          </a:xfrm>
          <a:prstGeom prst="rect">
            <a:avLst/>
          </a:prstGeom>
          <a:noFill/>
        </p:spPr>
        <p:txBody>
          <a:bodyPr wrap="square" rtlCol="0">
            <a:spAutoFit/>
          </a:bodyPr>
          <a:lstStyle/>
          <a:p>
            <a:r>
              <a:rPr lang="en-US" dirty="0"/>
              <a:t>Expressed genes (transcripts)</a:t>
            </a:r>
            <a:endParaRPr lang="en-ZA" dirty="0"/>
          </a:p>
        </p:txBody>
      </p:sp>
      <p:sp>
        <p:nvSpPr>
          <p:cNvPr id="36" name="TextBox 35">
            <a:extLst>
              <a:ext uri="{FF2B5EF4-FFF2-40B4-BE49-F238E27FC236}">
                <a16:creationId xmlns:a16="http://schemas.microsoft.com/office/drawing/2014/main" id="{3BF7C69E-0597-45CD-B9C7-0E1819D21AA2}"/>
              </a:ext>
            </a:extLst>
          </p:cNvPr>
          <p:cNvSpPr txBox="1"/>
          <p:nvPr/>
        </p:nvSpPr>
        <p:spPr>
          <a:xfrm>
            <a:off x="5599459" y="6408038"/>
            <a:ext cx="5706803" cy="369332"/>
          </a:xfrm>
          <a:prstGeom prst="rect">
            <a:avLst/>
          </a:prstGeom>
          <a:noFill/>
        </p:spPr>
        <p:txBody>
          <a:bodyPr wrap="square" rtlCol="0">
            <a:spAutoFit/>
          </a:bodyPr>
          <a:lstStyle/>
          <a:p>
            <a:r>
              <a:rPr lang="en-US" dirty="0"/>
              <a:t>Quantified and compared between genes and conditions</a:t>
            </a:r>
            <a:endParaRPr lang="en-ZA" dirty="0"/>
          </a:p>
        </p:txBody>
      </p:sp>
    </p:spTree>
    <p:extLst>
      <p:ext uri="{BB962C8B-B14F-4D97-AF65-F5344CB8AC3E}">
        <p14:creationId xmlns:p14="http://schemas.microsoft.com/office/powerpoint/2010/main" val="398850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0251B1E5538D842B029789D75527D7E" ma:contentTypeVersion="13" ma:contentTypeDescription="Create a new document." ma:contentTypeScope="" ma:versionID="6a9ae951351390a8db769fa466c418a6">
  <xsd:schema xmlns:xsd="http://www.w3.org/2001/XMLSchema" xmlns:xs="http://www.w3.org/2001/XMLSchema" xmlns:p="http://schemas.microsoft.com/office/2006/metadata/properties" xmlns:ns3="7883860c-d675-483a-969d-aa19c992f989" xmlns:ns4="c39c4a28-013c-4330-aaf7-4ebd867473b4" targetNamespace="http://schemas.microsoft.com/office/2006/metadata/properties" ma:root="true" ma:fieldsID="9591326f74cf2e707de44bfa63bda690" ns3:_="" ns4:_="">
    <xsd:import namespace="7883860c-d675-483a-969d-aa19c992f989"/>
    <xsd:import namespace="c39c4a28-013c-4330-aaf7-4ebd867473b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83860c-d675-483a-969d-aa19c992f98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9c4a28-013c-4330-aaf7-4ebd867473b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578B0B-F0F9-4791-BB7A-728B62E71B99}">
  <ds:schemaRefs>
    <ds:schemaRef ds:uri="http://purl.org/dc/dcmitype/"/>
    <ds:schemaRef ds:uri="http://purl.org/dc/terms/"/>
    <ds:schemaRef ds:uri="http://schemas.microsoft.com/office/2006/documentManagement/types"/>
    <ds:schemaRef ds:uri="http://schemas.microsoft.com/office/2006/metadata/properties"/>
    <ds:schemaRef ds:uri="c39c4a28-013c-4330-aaf7-4ebd867473b4"/>
    <ds:schemaRef ds:uri="http://purl.org/dc/elements/1.1/"/>
    <ds:schemaRef ds:uri="http://www.w3.org/XML/1998/namespace"/>
    <ds:schemaRef ds:uri="http://schemas.microsoft.com/office/infopath/2007/PartnerControls"/>
    <ds:schemaRef ds:uri="http://schemas.openxmlformats.org/package/2006/metadata/core-properties"/>
    <ds:schemaRef ds:uri="7883860c-d675-483a-969d-aa19c992f989"/>
  </ds:schemaRefs>
</ds:datastoreItem>
</file>

<file path=customXml/itemProps2.xml><?xml version="1.0" encoding="utf-8"?>
<ds:datastoreItem xmlns:ds="http://schemas.openxmlformats.org/officeDocument/2006/customXml" ds:itemID="{72432AC6-A88B-4C41-8DA3-F3BB359C45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83860c-d675-483a-969d-aa19c992f989"/>
    <ds:schemaRef ds:uri="c39c4a28-013c-4330-aaf7-4ebd867473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C6A49D-02FB-4FF7-B0A2-901E0EDF3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23543</TotalTime>
  <Words>2028</Words>
  <Application>Microsoft Office PowerPoint</Application>
  <PresentationFormat>Widescreen</PresentationFormat>
  <Paragraphs>185</Paragraphs>
  <Slides>22</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Arial Nova</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Astrid Radermacher</dc:creator>
  <cp:lastModifiedBy>Astrid Radermacher</cp:lastModifiedBy>
  <cp:revision>19</cp:revision>
  <dcterms:created xsi:type="dcterms:W3CDTF">2019-12-09T14:00:38Z</dcterms:created>
  <dcterms:modified xsi:type="dcterms:W3CDTF">2020-03-04T14:51:15Z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0x01010050251B1E5538D842B029789D75527D7E</vt:lpwstr>
  </property>
</Properties>
</file>